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6" r:id="rId2"/>
    <p:sldId id="435" r:id="rId3"/>
    <p:sldId id="458" r:id="rId4"/>
    <p:sldId id="457" r:id="rId5"/>
    <p:sldId id="459" r:id="rId6"/>
    <p:sldId id="460" r:id="rId7"/>
    <p:sldId id="436" r:id="rId8"/>
    <p:sldId id="437" r:id="rId9"/>
    <p:sldId id="438" r:id="rId10"/>
    <p:sldId id="446" r:id="rId11"/>
    <p:sldId id="444" r:id="rId12"/>
    <p:sldId id="445" r:id="rId13"/>
    <p:sldId id="447" r:id="rId14"/>
    <p:sldId id="448" r:id="rId15"/>
    <p:sldId id="477" r:id="rId16"/>
    <p:sldId id="461" r:id="rId17"/>
    <p:sldId id="476" r:id="rId18"/>
    <p:sldId id="479" r:id="rId19"/>
    <p:sldId id="469" r:id="rId20"/>
    <p:sldId id="478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04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39" r:id="rId81"/>
    <p:sldId id="540" r:id="rId82"/>
    <p:sldId id="541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1" r:id="rId93"/>
    <p:sldId id="552" r:id="rId94"/>
    <p:sldId id="553" r:id="rId95"/>
    <p:sldId id="554" r:id="rId96"/>
    <p:sldId id="555" r:id="rId97"/>
    <p:sldId id="556" r:id="rId98"/>
    <p:sldId id="557" r:id="rId99"/>
    <p:sldId id="558" r:id="rId100"/>
    <p:sldId id="559" r:id="rId101"/>
    <p:sldId id="560" r:id="rId102"/>
    <p:sldId id="561" r:id="rId103"/>
    <p:sldId id="562" r:id="rId104"/>
    <p:sldId id="563" r:id="rId105"/>
    <p:sldId id="564" r:id="rId106"/>
    <p:sldId id="565" r:id="rId107"/>
    <p:sldId id="566" r:id="rId108"/>
    <p:sldId id="567" r:id="rId109"/>
    <p:sldId id="568" r:id="rId110"/>
    <p:sldId id="569" r:id="rId111"/>
    <p:sldId id="570" r:id="rId112"/>
    <p:sldId id="571" r:id="rId113"/>
    <p:sldId id="572" r:id="rId114"/>
    <p:sldId id="573" r:id="rId115"/>
    <p:sldId id="574" r:id="rId116"/>
    <p:sldId id="575" r:id="rId117"/>
    <p:sldId id="576" r:id="rId118"/>
    <p:sldId id="577" r:id="rId119"/>
    <p:sldId id="578" r:id="rId120"/>
    <p:sldId id="579" r:id="rId121"/>
    <p:sldId id="580" r:id="rId122"/>
    <p:sldId id="581" r:id="rId123"/>
    <p:sldId id="582" r:id="rId124"/>
    <p:sldId id="583" r:id="rId125"/>
    <p:sldId id="584" r:id="rId126"/>
    <p:sldId id="585" r:id="rId127"/>
    <p:sldId id="586" r:id="rId128"/>
    <p:sldId id="587" r:id="rId129"/>
    <p:sldId id="588" r:id="rId130"/>
    <p:sldId id="361" r:id="rId1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Ксения Чебакова" initials="" lastIdx="6" clrIdx="0"/>
  <p:cmAuthor id="1" name="NS" initials="NS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FA9"/>
    <a:srgbClr val="CC0000"/>
    <a:srgbClr val="5A2BFF"/>
    <a:srgbClr val="4F78F1"/>
    <a:srgbClr val="EED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89077" autoAdjust="0"/>
  </p:normalViewPr>
  <p:slideViewPr>
    <p:cSldViewPr snapToObjects="1">
      <p:cViewPr>
        <p:scale>
          <a:sx n="150" d="100"/>
          <a:sy n="150" d="100"/>
        </p:scale>
        <p:origin x="336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0B89D-6618-47DE-94DF-E12A3FDA08CA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4973E-6F17-4822-8A32-8BE9D44A942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8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0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44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5ABC4-4CA9-4DA4-B645-AECDF777AF24}" type="slidenum">
              <a:rPr lang="ru-RU" smtClean="0"/>
              <a:pPr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42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5ABC4-4CA9-4DA4-B645-AECDF777AF24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1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946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endParaRPr lang="ru-RU" baseline="0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228600" indent="-228600">
              <a:buFont typeface="Arial" pitchFamily="34" charset="0"/>
              <a:buAutoNum type="arabicPeriod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ru-RU" sz="1200" dirty="0" smtClean="0"/>
          </a:p>
          <a:p>
            <a:pPr marL="228600" indent="-2286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87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130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4973E-6F17-4822-8A32-8BE9D44A942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40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4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04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44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72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39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36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47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41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6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98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16E36-C00C-4A3C-BEE6-6136130CE138}" type="datetimeFigureOut">
              <a:rPr lang="ru-RU" smtClean="0"/>
              <a:pPr/>
              <a:t>09.03.2022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3045-9E35-42F1-B967-C7E03E36538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A%D0%BE%D0%BD%D1%86%D0%B5%D0%BF%D1%86%D0%B8%D1%8F" TargetMode="External"/><Relationship Id="rId2" Type="http://schemas.openxmlformats.org/officeDocument/2006/relationships/hyperlink" Target="http://ru.wikipedia.org/wiki/%D0%9F%D0%B0%D1%80%D0%B0%D0%B4%D0%B8%D0%B3%D0%BC%D0%B0_%D0%BF%D1%80%D0%BE%D0%B3%D1%80%D0%B0%D0%BC%D0%BC%D0%B8%D1%80%D0%BE%D0%B2%D0%B0%D0%BD%D0%B8%D1%8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u.wikipedia.org/wiki/%D0%9A%D0%BB%D0%B0%D1%81%D1%81_(%D0%BF%D1%80%D0%BE%D0%B3%D1%80%D0%B0%D0%BC%D0%BC%D0%B8%D1%80%D0%BE%D0%B2%D0%B0%D0%BD%D0%B8%D0%B5)" TargetMode="External"/><Relationship Id="rId4" Type="http://schemas.openxmlformats.org/officeDocument/2006/relationships/hyperlink" Target="http://ru.wikipedia.org/wiki/%D0%9E%D0%B1%D1%8A%D0%B5%D0%BA%D1%82_(%D0%BF%D1%80%D0%BE%D0%B3%D1%80%D0%B0%D0%BC%D0%BC%D0%B8%D1%80%D0%BE%D0%B2%D0%B0%D0%BD%D0%B8%D0%B5)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ru.wikipedia.org/wiki/%D0%91%D0%B0%D0%B9%D1%82-%D0%BA%D0%BE%D0%B4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ru.wikipedia.org/wiki/%D0%9A%D0%BE%D0%BC%D0%BF%D0%B8%D0%BB%D1%8F%D1%82%D0%BE%D1%8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u.wikipedia.org/wiki/%D0%9C%D0%B0%D1%88%D0%B8%D0%BD%D0%BD%D1%8B%D0%B9_%D0%BA%D0%BE%D0%B4" TargetMode="External"/><Relationship Id="rId5" Type="http://schemas.openxmlformats.org/officeDocument/2006/relationships/hyperlink" Target="http://ru.wikipedia.org/wiki/%D0%9D%D0%B8%D0%B7%D0%BA%D0%BE%D1%83%D1%80%D0%BE%D0%B2%D0%BD%D0%B5%D0%B2%D1%8B%D0%B9_%D1%8F%D0%B7%D1%8B%D0%BA_%D0%BF%D1%80%D0%BE%D0%B3%D1%80%D0%B0%D0%BC%D0%BC%D0%B8%D1%80%D0%BE%D0%B2%D0%B0%D0%BD%D0%B8%D1%8F" TargetMode="External"/><Relationship Id="rId4" Type="http://schemas.openxmlformats.org/officeDocument/2006/relationships/hyperlink" Target="http://ru.wikipedia.org/wiki/%D0%92%D1%8B%D1%81%D0%BE%D0%BA%D0%BE%D1%83%D1%80%D0%BE%D0%B2%D0%BD%D0%B5%D0%B2%D1%8B%D0%B9_%D1%8F%D0%B7%D1%8B%D0%BA_%D0%BF%D1%80%D0%BE%D0%B3%D1%80%D0%B0%D0%BC%D0%BC%D0%B8%D1%80%D0%BE%D0%B2%D0%B0%D0%BD%D0%B8%D1%8F" TargetMode="External"/><Relationship Id="rId9" Type="http://schemas.openxmlformats.org/officeDocument/2006/relationships/hyperlink" Target="http://ru.wikipedia.org/wiki/%D0%9E%D0%BF%D0%B5%D1%80%D0%B0%D1%82%D0%BE%D1%80_(%D0%BF%D1%80%D0%BE%D0%B3%D1%80%D0%B0%D0%BC%D0%BC%D0%B8%D1%80%D0%BE%D0%B2%D0%B0%D0%BD%D0%B8%D0%B5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oracle.com/technetwork/java/javase/downloads/jdk8-downloads-2133151.htm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ru.wikipedia.org/wiki/%D0%9A%D0%BE%D0%BC%D0%BF%D0%B8%D0%BB%D1%8F%D1%82%D0%BE%D1%8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ru.wikipedia.org/wiki/%D0%A2%D0%B5%D0%BA%D1%81%D1%82%D0%BE%D0%B2%D1%8B%D0%B9_%D1%80%D0%B5%D0%B4%D0%B0%D0%BA%D1%82%D0%BE%D1%8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u.wikipedia.org/wiki/%D0%9F%D1%80%D0%BE%D0%B3%D1%80%D0%B0%D0%BC%D0%BC%D0%BD%D0%BE%D0%B5_%D0%BE%D0%B1%D0%B5%D1%81%D0%BF%D0%B5%D1%87%D0%B5%D0%BD%D0%B8%D0%B5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ru.wikipedia.org/wiki/%D0%9F%D1%80%D0%BE%D0%B3%D1%80%D0%B0%D0%BC%D0%BC%D0%B8%D1%81%D1%82" TargetMode="External"/><Relationship Id="rId10" Type="http://schemas.openxmlformats.org/officeDocument/2006/relationships/hyperlink" Target="http://ru.wikipedia.org/wiki/%D0%9E%D1%82%D0%BB%D0%B0%D0%B4%D1%87%D0%B8%D0%BA" TargetMode="External"/><Relationship Id="rId4" Type="http://schemas.openxmlformats.org/officeDocument/2006/relationships/hyperlink" Target="http://ru.wikipedia.org/wiki/%D0%90%D0%BD%D0%B3%D0%BB%D0%B8%D0%B9%D1%81%D0%BA%D0%B8%D0%B9_%D1%8F%D0%B7%D1%8B%D0%BA" TargetMode="External"/><Relationship Id="rId9" Type="http://schemas.openxmlformats.org/officeDocument/2006/relationships/hyperlink" Target="http://ru.wikipedia.org/wiki/%D0%98%D0%BD%D1%82%D0%B5%D1%80%D0%BF%D1%80%D0%B5%D1%82%D0%B0%D1%82%D0%BE%D1%80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D%D0%B0%D0%B1%D0%BE%D1%80_%D1%81%D0%B8%D0%BC%D0%B2%D0%BE%D0%BB%D0%BE%D0%B2" TargetMode="External"/><Relationship Id="rId2" Type="http://schemas.openxmlformats.org/officeDocument/2006/relationships/hyperlink" Target="http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hyperlink" Target="http://unicode-table.com/ru/" TargetMode="External"/><Relationship Id="rId4" Type="http://schemas.openxmlformats.org/officeDocument/2006/relationships/hyperlink" Target="http://ru.wikipedia.org/wiki/%D0%AF%D0%B7%D1%8B%D0%BA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A%D0%BE%D0%B4%D0%BE%D0%B2%D0%B0%D1%8F_%D1%81%D1%82%D1%80%D0%B0%D0%BD%D0%B8%D1%86%D0%B0" TargetMode="External"/><Relationship Id="rId2" Type="http://schemas.openxmlformats.org/officeDocument/2006/relationships/hyperlink" Target="http://ru.wikipedia.org/wiki/%D0%A2%D0%B8%D0%BF_%D0%B4%D0%B0%D0%BD%D0%BD%D1%8B%D1%85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2" Type="http://schemas.openxmlformats.org/officeDocument/2006/relationships/hyperlink" Target="http://ru.wikipedia.org/wiki/%D0%9F%D1%80%D0%BE%D0%B3%D1%80%D0%B0%D0%BC%D0%BC%D0%B8%D1%80%D0%BE%D0%B2%D0%B0%D0%BD%D0%B8%D0%B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.wikipedia.org/wiki/%D0%A2%D0%B8%D0%BF%D0%B8%D0%B7%D0%B0%D1%86%D0%B8%D1%8F_%D0%B4%D0%B0%D0%BD%D0%BD%D1%8B%D1%85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2" Type="http://schemas.openxmlformats.org/officeDocument/2006/relationships/hyperlink" Target="http://ru.wikipedia.org/wiki/%D0%9F%D1%80%D0%BE%D0%B3%D1%80%D0%B0%D0%BC%D0%BC%D0%B8%D1%80%D0%BE%D0%B2%D0%B0%D0%BD%D0%B8%D0%B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u.wikipedia.org/wiki/%D0%A2%D0%B8%D0%BF%D0%B8%D0%B7%D0%B0%D1%86%D0%B8%D1%8F_%D0%B4%D0%B0%D0%BD%D0%BD%D1%8B%D1%85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8" r="2707"/>
          <a:stretch>
            <a:fillRect/>
          </a:stretch>
        </p:blipFill>
        <p:spPr>
          <a:xfrm>
            <a:off x="0" y="1348365"/>
            <a:ext cx="9144000" cy="2971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8532440" cy="327443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  <a:t> Урок №1</a:t>
            </a:r>
            <a:br>
              <a:rPr lang="ru-RU" sz="36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</a:br>
            <a:r>
              <a:rPr lang="en-US" sz="3200" b="1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en-US" sz="3200" b="1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  <a:t> Тема: </a:t>
            </a:r>
            <a:r>
              <a:rPr lang="ru-RU" sz="28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  <a:t>Программирование в среде </a:t>
            </a:r>
            <a:r>
              <a:rPr lang="en-US" sz="28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  <a:t>Java</a:t>
            </a:r>
            <a: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en-US" sz="1400" b="1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  <a:sym typeface="Lucida Grande" charset="0"/>
              </a:rPr>
              <a:t>Герасименко Сергей Валерьевич</a:t>
            </a:r>
            <a:r>
              <a:rPr lang="ru-RU" sz="2500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ru-RU" sz="2500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ru-RU" sz="2500" dirty="0">
                <a:ea typeface="Lucida Grande" charset="0"/>
                <a:cs typeface="Lucida Grande" charset="0"/>
                <a:sym typeface="Lucida Grande" charset="0"/>
              </a:rPr>
              <a:t/>
            </a:r>
            <a:br>
              <a:rPr lang="ru-RU" sz="2500" dirty="0">
                <a:ea typeface="Lucida Grande" charset="0"/>
                <a:cs typeface="Lucida Grande" charset="0"/>
                <a:sym typeface="Lucida Grande" charset="0"/>
              </a:rPr>
            </a:br>
            <a:r>
              <a:rPr lang="en-US" sz="1778" dirty="0" smtClean="0">
                <a:latin typeface="Verdana" pitchFamily="34" charset="0"/>
                <a:ea typeface="Lucida Grande" charset="0"/>
                <a:cs typeface="Lucida Grande" charset="0"/>
                <a:sym typeface="Lucida Grande" charset="0"/>
              </a:rPr>
              <a:t>09 </a:t>
            </a:r>
            <a:r>
              <a:rPr lang="ru-RU" sz="1778" dirty="0" smtClean="0">
                <a:latin typeface="Verdana" pitchFamily="34" charset="0"/>
                <a:ea typeface="Lucida Grande" charset="0"/>
                <a:cs typeface="Lucida Grande" charset="0"/>
                <a:sym typeface="Lucida Grande" charset="0"/>
              </a:rPr>
              <a:t>марта </a:t>
            </a:r>
            <a:r>
              <a:rPr lang="ru-RU" sz="1778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2022 </a:t>
            </a:r>
            <a:r>
              <a:rPr lang="ru-RU" sz="1778" dirty="0">
                <a:latin typeface="Verdana" pitchFamily="34" charset="0"/>
                <a:ea typeface="Verdana" pitchFamily="34" charset="0"/>
                <a:cs typeface="Verdana" pitchFamily="34" charset="0"/>
              </a:rPr>
              <a:t>г.</a:t>
            </a:r>
            <a:endParaRPr lang="ru-RU" sz="2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6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Объявление переменных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sz="2800" b="1" dirty="0"/>
              <a:t>Переменная</a:t>
            </a:r>
            <a:r>
              <a:rPr lang="ru-RU" sz="2800" dirty="0"/>
              <a:t> — </a:t>
            </a:r>
            <a:r>
              <a:rPr lang="ru-RU" sz="2800" b="1" dirty="0"/>
              <a:t>это</a:t>
            </a:r>
            <a:r>
              <a:rPr lang="ru-RU" sz="2800" dirty="0"/>
              <a:t> именованный участок памяти, в котором хранится значение и которое может быть изменено программой.</a:t>
            </a:r>
          </a:p>
          <a:p>
            <a:pPr>
              <a:buNone/>
            </a:pPr>
            <a:endParaRPr lang="ru-RU" sz="2400" i="1" dirty="0"/>
          </a:p>
          <a:p>
            <a:pPr>
              <a:buNone/>
            </a:pPr>
            <a:r>
              <a:rPr lang="ru-RU" sz="2400" i="1" dirty="0"/>
              <a:t>Каждая переменная программы должна быть объявлена.</a:t>
            </a:r>
          </a:p>
          <a:p>
            <a:pPr>
              <a:buNone/>
            </a:pPr>
            <a:r>
              <a:rPr lang="ru-RU" sz="2400" i="1" dirty="0"/>
              <a:t>Инструкция объявления переменной выглядит так</a:t>
            </a:r>
            <a:r>
              <a:rPr lang="en-US" sz="2400" i="1" dirty="0"/>
              <a:t>:</a:t>
            </a:r>
            <a:endParaRPr lang="ru-RU" sz="2400" i="1" dirty="0"/>
          </a:p>
          <a:p>
            <a:pPr>
              <a:buNone/>
            </a:pPr>
            <a:endParaRPr lang="ru-RU" sz="2400" dirty="0"/>
          </a:p>
          <a:p>
            <a:pPr>
              <a:buNone/>
            </a:pPr>
            <a:endParaRPr lang="ru-RU" sz="2400" dirty="0"/>
          </a:p>
          <a:p>
            <a:pPr algn="ctr">
              <a:buNone/>
            </a:pPr>
            <a:r>
              <a:rPr lang="ru-RU" sz="2400" b="1" dirty="0">
                <a:solidFill>
                  <a:srgbClr val="FF0000"/>
                </a:solidFill>
              </a:rPr>
              <a:t>Примеры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>
                <a:solidFill>
                  <a:srgbClr val="FF0000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 x; float y; char </a:t>
            </a:r>
            <a:r>
              <a:rPr lang="en-US" sz="2400" dirty="0" err="1">
                <a:solidFill>
                  <a:srgbClr val="FF0000"/>
                </a:solidFill>
              </a:rPr>
              <a:t>str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endParaRPr lang="ru-RU" sz="24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83768" y="4509120"/>
            <a:ext cx="41764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ТИП ДАННЫХ    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ИМЯ ПЕРЕМЕННОЙ</a:t>
            </a:r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;</a:t>
            </a:r>
            <a:endParaRPr lang="ru-R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Параметры</a:t>
            </a:r>
            <a:r>
              <a:rPr lang="en-US" dirty="0" smtClean="0"/>
              <a:t> </a:t>
            </a:r>
            <a:r>
              <a:rPr lang="en-US" b="1" dirty="0" smtClean="0"/>
              <a:t>new</a:t>
            </a:r>
            <a:r>
              <a:rPr lang="ru-RU" b="1" dirty="0" smtClean="0"/>
              <a:t> </a:t>
            </a:r>
            <a:r>
              <a:rPr lang="en-US" b="1" dirty="0" smtClean="0"/>
              <a:t>String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514350" indent="-514350">
              <a:buNone/>
            </a:pPr>
            <a:r>
              <a:rPr lang="en-US" b="1" dirty="0" smtClean="0"/>
              <a:t>new String </a:t>
            </a:r>
            <a:r>
              <a:rPr lang="ru-RU" dirty="0" smtClean="0"/>
              <a:t>может принимать 3 параметра</a:t>
            </a:r>
            <a:r>
              <a:rPr lang="en-US" dirty="0" smtClean="0"/>
              <a:t>:</a:t>
            </a:r>
          </a:p>
          <a:p>
            <a:pPr marL="514350" indent="-514350">
              <a:buNone/>
            </a:pPr>
            <a:r>
              <a:rPr lang="en-US" sz="2400" dirty="0" smtClean="0"/>
              <a:t>String(char chars[], 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ru-RU" sz="2400" dirty="0" err="1" smtClean="0"/>
              <a:t>начальныйИндекс</a:t>
            </a:r>
            <a:r>
              <a:rPr lang="ru-RU" sz="2400" dirty="0" smtClean="0"/>
              <a:t>, 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ru-RU" sz="2400" dirty="0" err="1" smtClean="0"/>
              <a:t>числоСимволов</a:t>
            </a:r>
            <a:r>
              <a:rPr lang="ru-RU" sz="2400" dirty="0" smtClean="0"/>
              <a:t>); </a:t>
            </a:r>
            <a:endParaRPr lang="en-US" sz="2400" dirty="0" smtClean="0"/>
          </a:p>
          <a:p>
            <a:pPr marL="514350" indent="-514350">
              <a:buNone/>
            </a:pPr>
            <a:r>
              <a:rPr lang="ru-RU" b="1" dirty="0" smtClean="0"/>
              <a:t>Пример</a:t>
            </a:r>
            <a:r>
              <a:rPr lang="en-US" dirty="0" smtClean="0"/>
              <a:t>:</a:t>
            </a:r>
          </a:p>
          <a:p>
            <a:pPr marL="514350" indent="-514350">
              <a:buNone/>
            </a:pPr>
            <a:r>
              <a:rPr lang="en-US" dirty="0" smtClean="0"/>
              <a:t>	char chars[] = { 'a', 'b', '</a:t>
            </a:r>
            <a:r>
              <a:rPr lang="ru-RU" dirty="0" smtClean="0"/>
              <a:t>с', '</a:t>
            </a:r>
            <a:r>
              <a:rPr lang="en-US" dirty="0" smtClean="0"/>
              <a:t>d', 'e', 'f' };</a:t>
            </a:r>
          </a:p>
          <a:p>
            <a:pPr marL="514350" indent="-514350">
              <a:buNone/>
            </a:pPr>
            <a:r>
              <a:rPr lang="en-US" dirty="0" smtClean="0"/>
              <a:t> 	String s = new String(chars,2,3); </a:t>
            </a:r>
            <a:r>
              <a:rPr lang="en-US" dirty="0" err="1" smtClean="0"/>
              <a:t>System.out.println</a:t>
            </a:r>
            <a:r>
              <a:rPr lang="en-US" dirty="0" smtClean="0"/>
              <a:t>(s); </a:t>
            </a:r>
          </a:p>
          <a:p>
            <a:pPr marL="514350" indent="-514350">
              <a:buNone/>
            </a:pPr>
            <a:r>
              <a:rPr lang="en-US" dirty="0" smtClean="0"/>
              <a:t>		</a:t>
            </a:r>
            <a:r>
              <a:rPr lang="ru-RU" dirty="0" smtClean="0"/>
              <a:t>Этот фрагмент выведет:</a:t>
            </a:r>
            <a:r>
              <a:rPr lang="ru-RU" b="1" dirty="0" smtClean="0"/>
              <a:t> </a:t>
            </a:r>
            <a:r>
              <a:rPr lang="en-US" b="1" dirty="0" err="1" smtClean="0"/>
              <a:t>cde</a:t>
            </a:r>
            <a:r>
              <a:rPr lang="en-US" b="1" dirty="0" smtClean="0"/>
              <a:t>.</a:t>
            </a:r>
            <a:endParaRPr lang="en-US" dirty="0" smtClean="0"/>
          </a:p>
          <a:p>
            <a:pPr marL="514350" indent="-51435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1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Длина строки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Для получения количества символов в строке используется метод </a:t>
            </a:r>
            <a:r>
              <a:rPr lang="en-US" b="1" dirty="0" smtClean="0"/>
              <a:t>length</a:t>
            </a:r>
            <a:endParaRPr lang="ru-RU" b="1" dirty="0" smtClean="0"/>
          </a:p>
          <a:p>
            <a:r>
              <a:rPr lang="ru-RU" b="1" dirty="0" smtClean="0"/>
              <a:t>Пример</a:t>
            </a:r>
            <a:r>
              <a:rPr lang="en-US" b="1" dirty="0" smtClean="0"/>
              <a:t>:</a:t>
            </a:r>
          </a:p>
          <a:p>
            <a:pPr>
              <a:buNone/>
            </a:pPr>
            <a:r>
              <a:rPr lang="en-US" dirty="0" smtClean="0"/>
              <a:t>	String </a:t>
            </a:r>
            <a:r>
              <a:rPr lang="en-US" dirty="0" err="1" smtClean="0"/>
              <a:t>str</a:t>
            </a:r>
            <a:r>
              <a:rPr lang="en-US" dirty="0" smtClean="0"/>
              <a:t>= "Hello world";</a:t>
            </a:r>
          </a:p>
          <a:p>
            <a:pPr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len</a:t>
            </a:r>
            <a:r>
              <a:rPr lang="en-US" b="1" dirty="0" smtClean="0"/>
              <a:t> = </a:t>
            </a:r>
            <a:r>
              <a:rPr lang="en-US" b="1" dirty="0" err="1" smtClean="0"/>
              <a:t>str.length</a:t>
            </a:r>
            <a:r>
              <a:rPr lang="en-US" b="1" dirty="0" smtClean="0"/>
              <a:t>();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975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-1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5407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ru-RU" dirty="0" smtClean="0"/>
              <a:t>Написать программу, которая перед словом и в конце слова выводит столько звездочек, сколько букв в этом слове. </a:t>
            </a:r>
            <a:r>
              <a:rPr lang="ru-RU" sz="2400" u="sng" dirty="0" smtClean="0"/>
              <a:t>(код звездочки  2605</a:t>
            </a:r>
            <a:r>
              <a:rPr lang="ru-RU" sz="2400" dirty="0" smtClean="0"/>
              <a:t>)</a:t>
            </a:r>
          </a:p>
          <a:p>
            <a:pPr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0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Конкатенация строк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1) </a:t>
            </a:r>
            <a:r>
              <a:rPr lang="en-US" dirty="0" smtClean="0"/>
              <a:t>String str1= "Hello";</a:t>
            </a:r>
          </a:p>
          <a:p>
            <a:pPr>
              <a:buNone/>
            </a:pPr>
            <a:r>
              <a:rPr lang="ru-RU" dirty="0" smtClean="0"/>
              <a:t>	     </a:t>
            </a:r>
            <a:r>
              <a:rPr lang="en-US" dirty="0" smtClean="0"/>
              <a:t>String str2= " world";</a:t>
            </a:r>
          </a:p>
          <a:p>
            <a:pPr>
              <a:buNone/>
            </a:pPr>
            <a:r>
              <a:rPr lang="ru-RU" dirty="0" smtClean="0"/>
              <a:t>	     </a:t>
            </a:r>
            <a:r>
              <a:rPr lang="en-US" dirty="0" err="1" smtClean="0"/>
              <a:t>System.</a:t>
            </a:r>
            <a:r>
              <a:rPr lang="en-US" i="1" dirty="0" err="1" smtClean="0"/>
              <a:t>out.println</a:t>
            </a:r>
            <a:r>
              <a:rPr lang="en-US" i="1" dirty="0" smtClean="0"/>
              <a:t>(</a:t>
            </a:r>
            <a:r>
              <a:rPr lang="en-US" b="1" i="1" dirty="0" smtClean="0"/>
              <a:t>str1.concat(str2)</a:t>
            </a:r>
            <a:r>
              <a:rPr lang="en-US" i="1" dirty="0" smtClean="0"/>
              <a:t>);</a:t>
            </a:r>
            <a:endParaRPr lang="ru-RU" i="1" dirty="0" smtClean="0"/>
          </a:p>
          <a:p>
            <a:endParaRPr lang="ru-RU" i="1" dirty="0" smtClean="0"/>
          </a:p>
          <a:p>
            <a:r>
              <a:rPr lang="ru-RU" dirty="0" smtClean="0"/>
              <a:t>2)  </a:t>
            </a:r>
            <a:r>
              <a:rPr lang="en-US" dirty="0" smtClean="0"/>
              <a:t>String </a:t>
            </a:r>
            <a:r>
              <a:rPr lang="en-US" dirty="0" err="1" smtClean="0"/>
              <a:t>str</a:t>
            </a:r>
            <a:r>
              <a:rPr lang="en-US" dirty="0" smtClean="0"/>
              <a:t> = "Hello," </a:t>
            </a:r>
            <a:r>
              <a:rPr lang="en-US" b="1" dirty="0" smtClean="0"/>
              <a:t>+</a:t>
            </a:r>
            <a:r>
              <a:rPr lang="en-US" dirty="0" smtClean="0"/>
              <a:t> " world" </a:t>
            </a:r>
            <a:r>
              <a:rPr lang="en-US" b="1" dirty="0" smtClean="0"/>
              <a:t>+</a:t>
            </a:r>
            <a:r>
              <a:rPr lang="en-US" dirty="0" smtClean="0"/>
              <a:t> "!“;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6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Получение символа в строке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ru-RU" sz="2800" dirty="0" smtClean="0"/>
              <a:t>Вы можете получить символ, находящийся на определенной позиции в строке, вызвав метод </a:t>
            </a:r>
            <a:r>
              <a:rPr lang="ru-RU" sz="2800" b="1" dirty="0" err="1" smtClean="0"/>
              <a:t>charAt</a:t>
            </a:r>
            <a:r>
              <a:rPr lang="ru-RU" sz="2800" b="1" dirty="0" smtClean="0"/>
              <a:t>()</a:t>
            </a:r>
            <a:r>
              <a:rPr lang="ru-RU" sz="2800" dirty="0" smtClean="0"/>
              <a:t>. Индекс первого символа в строке — </a:t>
            </a:r>
            <a:r>
              <a:rPr lang="ru-RU" sz="2800" b="1" dirty="0" smtClean="0"/>
              <a:t>0</a:t>
            </a:r>
            <a:r>
              <a:rPr lang="ru-RU" sz="2800" dirty="0" smtClean="0"/>
              <a:t>, последнего - </a:t>
            </a:r>
            <a:r>
              <a:rPr lang="ru-RU" sz="2800" b="1" dirty="0" err="1" smtClean="0"/>
              <a:t>length</a:t>
            </a:r>
            <a:r>
              <a:rPr lang="ru-RU" sz="2800" b="1" dirty="0" smtClean="0"/>
              <a:t>()-1</a:t>
            </a:r>
            <a:r>
              <a:rPr lang="ru-RU" sz="2800" dirty="0" smtClean="0"/>
              <a:t>. Следующий код возвращает 9 символ строки.</a:t>
            </a:r>
          </a:p>
          <a:p>
            <a:r>
              <a:rPr lang="ru-RU" sz="2800" b="1" dirty="0" smtClean="0"/>
              <a:t>Пример</a:t>
            </a:r>
            <a:r>
              <a:rPr lang="en-US" sz="2800" b="1" dirty="0" smtClean="0"/>
              <a:t>:</a:t>
            </a:r>
            <a:endParaRPr lang="ru-RU" sz="2800" b="1" dirty="0" smtClean="0"/>
          </a:p>
          <a:p>
            <a:pPr fontAlgn="base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String </a:t>
            </a:r>
            <a:r>
              <a:rPr lang="en-US" sz="2800" dirty="0" err="1" smtClean="0">
                <a:solidFill>
                  <a:srgbClr val="FF0000"/>
                </a:solidFill>
              </a:rPr>
              <a:t>anotherPalindrome</a:t>
            </a:r>
            <a:r>
              <a:rPr lang="en-US" sz="2800" dirty="0" smtClean="0">
                <a:solidFill>
                  <a:srgbClr val="FF0000"/>
                </a:solidFill>
              </a:rPr>
              <a:t> = "Niagara. O roar again!";</a:t>
            </a:r>
          </a:p>
          <a:p>
            <a:pPr fontAlgn="base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	char </a:t>
            </a:r>
            <a:r>
              <a:rPr lang="en-US" sz="2800" dirty="0" err="1" smtClean="0">
                <a:solidFill>
                  <a:srgbClr val="FF0000"/>
                </a:solidFill>
              </a:rPr>
              <a:t>aChar</a:t>
            </a:r>
            <a:r>
              <a:rPr lang="en-US" sz="2800" dirty="0" smtClean="0">
                <a:solidFill>
                  <a:srgbClr val="FF0000"/>
                </a:solidFill>
              </a:rPr>
              <a:t> = </a:t>
            </a:r>
            <a:r>
              <a:rPr lang="en-US" sz="2800" dirty="0" err="1" smtClean="0">
                <a:solidFill>
                  <a:srgbClr val="FF0000"/>
                </a:solidFill>
              </a:rPr>
              <a:t>anotherPalindrome.charAt</a:t>
            </a:r>
            <a:r>
              <a:rPr lang="en-US" sz="2800" dirty="0" smtClean="0">
                <a:solidFill>
                  <a:srgbClr val="FF0000"/>
                </a:solidFill>
              </a:rPr>
              <a:t>(9);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9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Получение подстрок</a:t>
            </a:r>
            <a:endParaRPr lang="ru-RU" b="1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4865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509120"/>
            <a:ext cx="7096125" cy="20193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92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Другие методы для управления строками</a:t>
            </a:r>
            <a:endParaRPr lang="ru-RU" sz="3200" b="1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132856"/>
            <a:ext cx="7315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51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Преобразование строки в массив символов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Для преобразования строки в массив символов необходимо использовать метод</a:t>
            </a:r>
          </a:p>
          <a:p>
            <a:pPr>
              <a:buNone/>
            </a:pPr>
            <a:r>
              <a:rPr lang="ru-RU" dirty="0" smtClean="0"/>
              <a:t>	</a:t>
            </a:r>
            <a:r>
              <a:rPr lang="en-US" b="1" dirty="0" err="1" smtClean="0"/>
              <a:t>toCharArray</a:t>
            </a:r>
            <a:r>
              <a:rPr lang="en-US" b="1" dirty="0" smtClean="0"/>
              <a:t>()</a:t>
            </a:r>
            <a:endParaRPr lang="ru-RU" b="1" dirty="0" smtClean="0"/>
          </a:p>
          <a:p>
            <a:pPr>
              <a:buNone/>
            </a:pPr>
            <a:r>
              <a:rPr lang="ru-RU" b="1" dirty="0" smtClean="0"/>
              <a:t>Пример</a:t>
            </a:r>
            <a:r>
              <a:rPr lang="en-US" b="1" dirty="0" smtClean="0"/>
              <a:t>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/>
              <a:t>String </a:t>
            </a:r>
            <a:r>
              <a:rPr lang="en-US" sz="2800" dirty="0" err="1" smtClean="0"/>
              <a:t>str</a:t>
            </a:r>
            <a:r>
              <a:rPr lang="en-US" sz="2800" dirty="0" smtClean="0"/>
              <a:t> = "</a:t>
            </a:r>
            <a:r>
              <a:rPr lang="ru-RU" sz="2800" dirty="0" smtClean="0"/>
              <a:t>информатика";</a:t>
            </a:r>
          </a:p>
          <a:p>
            <a:pPr>
              <a:buNone/>
            </a:pPr>
            <a:r>
              <a:rPr lang="en-US" sz="2800" dirty="0" smtClean="0"/>
              <a:t>	char[] </a:t>
            </a:r>
            <a:r>
              <a:rPr lang="en-US" sz="2800" dirty="0" err="1" smtClean="0"/>
              <a:t>ch</a:t>
            </a:r>
            <a:r>
              <a:rPr lang="en-US" sz="2800" dirty="0" smtClean="0"/>
              <a:t> = new char[</a:t>
            </a:r>
            <a:r>
              <a:rPr lang="en-US" sz="2800" dirty="0" err="1" smtClean="0"/>
              <a:t>str.Length</a:t>
            </a:r>
            <a:r>
              <a:rPr lang="en-US" sz="2800" dirty="0" smtClean="0"/>
              <a:t>()];</a:t>
            </a:r>
          </a:p>
          <a:p>
            <a:pPr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ch</a:t>
            </a:r>
            <a:r>
              <a:rPr lang="en-US" sz="2800" dirty="0" smtClean="0"/>
              <a:t> = </a:t>
            </a:r>
            <a:r>
              <a:rPr lang="en-US" sz="2800" dirty="0" err="1" smtClean="0"/>
              <a:t>str.toCharArray</a:t>
            </a:r>
            <a:r>
              <a:rPr lang="en-US" sz="2800" dirty="0" smtClean="0"/>
              <a:t>();                                      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2067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/>
              <a:t>Практика</a:t>
            </a:r>
            <a:r>
              <a:rPr lang="en-US" b="1" dirty="0" smtClean="0"/>
              <a:t>-3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ru-RU" sz="2400" dirty="0" smtClean="0">
                <a:solidFill>
                  <a:srgbClr val="FF0000"/>
                </a:solidFill>
              </a:rPr>
              <a:t>Составить программу, которая запрашивает отдельно имя и отдельно фамилию человека, а затем выводит их как одну символьную строку.</a:t>
            </a:r>
          </a:p>
          <a:p>
            <a:pPr marL="457200" indent="-457200">
              <a:buAutoNum type="arabicParenR"/>
            </a:pPr>
            <a:r>
              <a:rPr lang="ru-RU" sz="2400" dirty="0" smtClean="0">
                <a:solidFill>
                  <a:schemeClr val="tx1"/>
                </a:solidFill>
              </a:rPr>
              <a:t>Даны названия трех городов. Вывести самое длинное и самое короткое.</a:t>
            </a:r>
          </a:p>
          <a:p>
            <a:pPr marL="457200" indent="-457200">
              <a:buAutoNum type="arabicParenR"/>
            </a:pPr>
            <a:r>
              <a:rPr lang="ru-RU" sz="2400" dirty="0" smtClean="0">
                <a:solidFill>
                  <a:schemeClr val="tx1"/>
                </a:solidFill>
              </a:rPr>
              <a:t>и заканчивается на одну и туже букву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r>
              <a:rPr lang="ru-RU" sz="2400" dirty="0">
                <a:solidFill>
                  <a:schemeClr val="tx1"/>
                </a:solidFill>
              </a:rPr>
              <a:t> Дано слово. Вывести на экран его предпоследний символ и вывести сколько раз он встречается в тексте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toCharArray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ru-RU" sz="2400" dirty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ru-RU" sz="2400" dirty="0">
                <a:solidFill>
                  <a:schemeClr val="tx1"/>
                </a:solidFill>
              </a:rPr>
              <a:t>Дано слово. Верно ли, что оно начинается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AutoNum type="arabicParenR"/>
            </a:pPr>
            <a:r>
              <a:rPr lang="ru-RU" sz="2400" dirty="0" smtClean="0">
                <a:solidFill>
                  <a:srgbClr val="FF0000"/>
                </a:solidFill>
              </a:rPr>
              <a:t>Дано слово из четного числа букв. Поменять местами его половины. Вывести полученную строку в верхнем регистре.</a:t>
            </a:r>
          </a:p>
          <a:p>
            <a:pPr marL="457200" indent="-457200">
              <a:buAutoNum type="arabicParenR"/>
            </a:pPr>
            <a:endParaRPr lang="ru-RU" sz="2400" dirty="0" smtClean="0">
              <a:solidFill>
                <a:srgbClr val="FF0000"/>
              </a:solidFill>
            </a:endParaRPr>
          </a:p>
          <a:p>
            <a:pPr marL="457200" indent="-457200">
              <a:buNone/>
            </a:pPr>
            <a:endParaRPr lang="ru-RU" sz="2400" dirty="0" smtClean="0"/>
          </a:p>
          <a:p>
            <a:pPr marL="457200" indent="-457200"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38235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 smtClean="0"/>
              <a:t>Поиск символов и подстрок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ru-RU" sz="2800" dirty="0" smtClean="0"/>
              <a:t>Класс </a:t>
            </a:r>
            <a:r>
              <a:rPr lang="ru-RU" sz="2800" b="1" dirty="0" err="1" smtClean="0"/>
              <a:t>String</a:t>
            </a:r>
            <a:r>
              <a:rPr lang="ru-RU" sz="2800" dirty="0" smtClean="0"/>
              <a:t> содержит методы, которые возвращают позицию символа или подстроки в строке: </a:t>
            </a:r>
            <a:r>
              <a:rPr lang="ru-RU" sz="2800" b="1" dirty="0" err="1" smtClean="0"/>
              <a:t>indexOf</a:t>
            </a:r>
            <a:r>
              <a:rPr lang="ru-RU" sz="2800" b="1" dirty="0" smtClean="0"/>
              <a:t>()</a:t>
            </a:r>
            <a:r>
              <a:rPr lang="ru-RU" sz="2800" dirty="0" smtClean="0"/>
              <a:t>и </a:t>
            </a:r>
            <a:r>
              <a:rPr lang="ru-RU" sz="2800" b="1" dirty="0" err="1" smtClean="0"/>
              <a:t>lastIndexOf</a:t>
            </a:r>
            <a:r>
              <a:rPr lang="ru-RU" sz="2800" b="1" dirty="0" smtClean="0"/>
              <a:t>(). </a:t>
            </a:r>
            <a:r>
              <a:rPr lang="ru-RU" sz="2800" dirty="0" smtClean="0"/>
              <a:t>Методы </a:t>
            </a:r>
            <a:r>
              <a:rPr lang="ru-RU" sz="2800" b="1" dirty="0" err="1" smtClean="0"/>
              <a:t>indexOf</a:t>
            </a:r>
            <a:r>
              <a:rPr lang="ru-RU" sz="2800" b="1" dirty="0" smtClean="0"/>
              <a:t>()</a:t>
            </a:r>
            <a:r>
              <a:rPr lang="en-US" sz="2800" b="1" dirty="0" smtClean="0"/>
              <a:t> </a:t>
            </a:r>
            <a:r>
              <a:rPr lang="ru-RU" sz="2800" dirty="0" smtClean="0"/>
              <a:t>осуществляют поиск с начала строки,</a:t>
            </a:r>
            <a:r>
              <a:rPr lang="ru-RU" sz="2800" b="1" dirty="0" smtClean="0"/>
              <a:t> </a:t>
            </a:r>
            <a:r>
              <a:rPr lang="ru-RU" sz="2800" b="1" dirty="0" err="1" smtClean="0"/>
              <a:t>lastIndexOf</a:t>
            </a:r>
            <a:r>
              <a:rPr lang="ru-RU" sz="2800" b="1" dirty="0" smtClean="0"/>
              <a:t>() </a:t>
            </a:r>
            <a:r>
              <a:rPr lang="ru-RU" sz="2800" dirty="0" smtClean="0"/>
              <a:t>- с конца. Если данные методы не нашли совпадений, они возвращают -1.</a:t>
            </a:r>
            <a:r>
              <a:rPr lang="en-US" sz="2800" dirty="0" smtClean="0"/>
              <a:t> </a:t>
            </a:r>
            <a:endParaRPr lang="en-US" sz="2800" b="1" dirty="0" smtClean="0"/>
          </a:p>
          <a:p>
            <a:pPr>
              <a:lnSpc>
                <a:spcPct val="170000"/>
              </a:lnSpc>
            </a:pPr>
            <a:endParaRPr lang="en-US" sz="2800" dirty="0" smtClean="0"/>
          </a:p>
          <a:p>
            <a:pPr>
              <a:lnSpc>
                <a:spcPct val="170000"/>
              </a:lnSpc>
            </a:pPr>
            <a:r>
              <a:rPr lang="ru-RU" sz="2800" dirty="0" smtClean="0"/>
              <a:t>Также класс </a:t>
            </a:r>
            <a:r>
              <a:rPr lang="ru-RU" sz="2800" b="1" dirty="0" err="1" smtClean="0"/>
              <a:t>String</a:t>
            </a:r>
            <a:r>
              <a:rPr lang="ru-RU" sz="2800" dirty="0" smtClean="0"/>
              <a:t> содержит метод </a:t>
            </a:r>
            <a:r>
              <a:rPr lang="ru-RU" sz="2800" b="1" dirty="0" err="1" smtClean="0"/>
              <a:t>contains</a:t>
            </a:r>
            <a:r>
              <a:rPr lang="ru-RU" sz="2800" dirty="0" smtClean="0"/>
              <a:t>, который возвращает </a:t>
            </a:r>
            <a:r>
              <a:rPr lang="ru-RU" sz="2800" dirty="0" err="1" smtClean="0"/>
              <a:t>true</a:t>
            </a:r>
            <a:r>
              <a:rPr lang="ru-RU" sz="2800" dirty="0" smtClean="0"/>
              <a:t>, если заданная последовательность символов содержится в строке. Используйте этот метод, если необходимо узнать о существовании подстроки в строке, а её позиция не важна.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870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Типы данных в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Java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" name="Picture 2" descr="C:\Users\Серега\Desktop\gl1-2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442" y="1628800"/>
            <a:ext cx="7678352" cy="47525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 smtClean="0"/>
              <a:t>Примеры использования методов поиска подстроки в строке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19728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fontAlgn="base"/>
            <a:r>
              <a:rPr lang="ru-RU" dirty="0" smtClean="0"/>
              <a:t>"Привет, мир </a:t>
            </a:r>
            <a:r>
              <a:rPr lang="ru-RU" dirty="0" err="1" smtClean="0"/>
              <a:t>мир</a:t>
            </a:r>
            <a:r>
              <a:rPr lang="ru-RU" dirty="0" smtClean="0"/>
              <a:t>".</a:t>
            </a:r>
            <a:r>
              <a:rPr lang="en-US" dirty="0" err="1" smtClean="0"/>
              <a:t>i</a:t>
            </a:r>
            <a:r>
              <a:rPr lang="ru-RU" dirty="0" err="1" smtClean="0"/>
              <a:t>ndexOf</a:t>
            </a:r>
            <a:r>
              <a:rPr lang="ru-RU" dirty="0" smtClean="0"/>
              <a:t>("мир")    // вернет 8</a:t>
            </a:r>
          </a:p>
          <a:p>
            <a:pPr fontAlgn="base"/>
            <a:r>
              <a:rPr lang="ru-RU" dirty="0" smtClean="0"/>
              <a:t>"Привет, мир".</a:t>
            </a:r>
            <a:r>
              <a:rPr lang="ru-RU" dirty="0" err="1" smtClean="0"/>
              <a:t>indexOf</a:t>
            </a:r>
            <a:r>
              <a:rPr lang="ru-RU" dirty="0" smtClean="0"/>
              <a:t>("Мир") // вернет -1</a:t>
            </a:r>
          </a:p>
          <a:p>
            <a:pPr fontAlgn="base"/>
            <a:r>
              <a:rPr lang="ru-RU" dirty="0" smtClean="0"/>
              <a:t>"Привет, мир".</a:t>
            </a:r>
            <a:r>
              <a:rPr lang="en-US" dirty="0" smtClean="0"/>
              <a:t>contains</a:t>
            </a:r>
            <a:r>
              <a:rPr lang="ru-RU" dirty="0" smtClean="0"/>
              <a:t>("мир")</a:t>
            </a:r>
            <a:r>
              <a:rPr lang="en-US" dirty="0" smtClean="0"/>
              <a:t> // </a:t>
            </a:r>
            <a:r>
              <a:rPr lang="ru-RU" dirty="0" smtClean="0"/>
              <a:t>вернет </a:t>
            </a:r>
            <a:r>
              <a:rPr lang="en-US" dirty="0" smtClean="0"/>
              <a:t>true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5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-4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1) Дано предложение. Определить число слов в нем. 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2) Дано предложение. Определить долю</a:t>
            </a:r>
          </a:p>
          <a:p>
            <a:pPr>
              <a:buNone/>
            </a:pPr>
            <a:r>
              <a:rPr lang="ru-RU" dirty="0" smtClean="0">
                <a:solidFill>
                  <a:srgbClr val="FF0000"/>
                </a:solidFill>
              </a:rPr>
              <a:t>    (в %) последней буквы в нем. (находим последнюю букву в слове, находим количество таких букв в предложении и считаем пропорцией)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/>
              <a:t>Замена символов и подстрок</a:t>
            </a:r>
            <a:endParaRPr lang="ru-RU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88840"/>
            <a:ext cx="8229600" cy="260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81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Практика-3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1) В предложении заменить все пробелы символом «_»</a:t>
            </a:r>
          </a:p>
        </p:txBody>
      </p:sp>
    </p:spTree>
    <p:extLst>
      <p:ext uri="{BB962C8B-B14F-4D97-AF65-F5344CB8AC3E}">
        <p14:creationId xmlns:p14="http://schemas.microsoft.com/office/powerpoint/2010/main" val="3826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-5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884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ru-RU" dirty="0" smtClean="0">
                <a:solidFill>
                  <a:schemeClr val="tx1"/>
                </a:solidFill>
              </a:rPr>
              <a:t>Слово «праздник» преобразовать в следующий формат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ru-RU" dirty="0" err="1" smtClean="0">
                <a:solidFill>
                  <a:schemeClr val="tx1"/>
                </a:solidFill>
              </a:rPr>
              <a:t>П_р_а_з_д_н_и_к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</a:p>
          <a:p>
            <a:pPr>
              <a:lnSpc>
                <a:spcPct val="170000"/>
              </a:lnSpc>
            </a:pPr>
            <a:r>
              <a:rPr lang="ru-RU" dirty="0" smtClean="0">
                <a:solidFill>
                  <a:srgbClr val="FF0000"/>
                </a:solidFill>
              </a:rPr>
              <a:t> Дано предложение. Необходимо проверить его на наличие ошибок в буквосочетании «</a:t>
            </a:r>
            <a:r>
              <a:rPr lang="ru-RU" dirty="0" err="1" smtClean="0">
                <a:solidFill>
                  <a:srgbClr val="FF0000"/>
                </a:solidFill>
              </a:rPr>
              <a:t>жи</a:t>
            </a:r>
            <a:r>
              <a:rPr lang="ru-RU" dirty="0" smtClean="0">
                <a:solidFill>
                  <a:srgbClr val="FF0000"/>
                </a:solidFill>
              </a:rPr>
              <a:t>» и «ши» и исправить их</a:t>
            </a:r>
          </a:p>
        </p:txBody>
      </p:sp>
    </p:spTree>
    <p:extLst>
      <p:ext uri="{BB962C8B-B14F-4D97-AF65-F5344CB8AC3E}">
        <p14:creationId xmlns:p14="http://schemas.microsoft.com/office/powerpoint/2010/main" val="354420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/>
              <a:t>Классы оболочки</a:t>
            </a:r>
            <a:endParaRPr lang="ru-RU" sz="3600" b="1" dirty="0"/>
          </a:p>
        </p:txBody>
      </p:sp>
      <p:pic>
        <p:nvPicPr>
          <p:cNvPr id="1026" name="Picture 2" descr="wrap_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74" y="2357430"/>
            <a:ext cx="3571872" cy="41823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Прямоугольник 5"/>
          <p:cNvSpPr/>
          <p:nvPr/>
        </p:nvSpPr>
        <p:spPr>
          <a:xfrm>
            <a:off x="457200" y="1213008"/>
            <a:ext cx="82296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/>
              <a:t>Класс называется "оболочкой" потому, что он, по сути, копирует то, что уже существует, </a:t>
            </a:r>
            <a:r>
              <a:rPr lang="ru-RU" b="1" dirty="0" smtClean="0"/>
              <a:t>но добавляет новые возможности для работы с привычными типами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0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/>
              <a:t>Будет ли отработан данный код</a:t>
            </a:r>
            <a:r>
              <a:rPr lang="en-US" sz="3600" b="1" dirty="0" smtClean="0"/>
              <a:t>?</a:t>
            </a:r>
            <a:endParaRPr lang="ru-RU" sz="3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43042" y="1571612"/>
            <a:ext cx="5786478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400" dirty="0" smtClean="0"/>
              <a:t>public class Test {</a:t>
            </a:r>
          </a:p>
          <a:p>
            <a:pPr fontAlgn="base"/>
            <a:r>
              <a:rPr lang="en-US" sz="2400" dirty="0" smtClean="0"/>
              <a:t>    public static void main(String[] </a:t>
            </a:r>
            <a:r>
              <a:rPr lang="en-US" sz="2400" dirty="0" err="1" smtClean="0"/>
              <a:t>args</a:t>
            </a:r>
            <a:r>
              <a:rPr lang="en-US" sz="2400" dirty="0" smtClean="0"/>
              <a:t>){</a:t>
            </a:r>
          </a:p>
          <a:p>
            <a:pPr fontAlgn="base"/>
            <a:r>
              <a:rPr lang="en-US" sz="2400" dirty="0" smtClean="0"/>
              <a:t>        String a = "11</a:t>
            </a:r>
            <a:r>
              <a:rPr lang="en-US" sz="2400" dirty="0" smtClean="0"/>
              <a:t>";</a:t>
            </a:r>
          </a:p>
          <a:p>
            <a:pPr fontAlgn="base"/>
            <a:r>
              <a:rPr lang="en-US" sz="2400" dirty="0" smtClean="0"/>
              <a:t> </a:t>
            </a:r>
            <a:r>
              <a:rPr lang="en-US" sz="2400" dirty="0" smtClean="0"/>
              <a:t>        </a:t>
            </a:r>
            <a:r>
              <a:rPr lang="en-US" sz="2400" dirty="0" err="1" smtClean="0"/>
              <a:t>int</a:t>
            </a:r>
            <a:r>
              <a:rPr lang="en-US" sz="2400" dirty="0" smtClean="0"/>
              <a:t> b = a;</a:t>
            </a:r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 smtClean="0"/>
              <a:t>        </a:t>
            </a:r>
            <a:r>
              <a:rPr lang="en-US" sz="2400" dirty="0" err="1" smtClean="0"/>
              <a:t>System.out.println</a:t>
            </a:r>
            <a:r>
              <a:rPr lang="en-US" sz="2400" dirty="0" smtClean="0"/>
              <a:t>(b);</a:t>
            </a:r>
          </a:p>
          <a:p>
            <a:pPr fontAlgn="base"/>
            <a:r>
              <a:rPr lang="en-US" sz="2400" dirty="0" smtClean="0"/>
              <a:t>    }</a:t>
            </a:r>
          </a:p>
          <a:p>
            <a:pPr fontAlgn="base"/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68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Преобразование числа в строку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204311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dirty="0" smtClean="0"/>
              <a:t>Для преобразования числового значения типа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ru-RU" sz="2800" dirty="0" smtClean="0"/>
              <a:t>в строковое значение, необходимо использовать метод </a:t>
            </a:r>
            <a:r>
              <a:rPr lang="en-US" sz="2800" b="1" i="1" dirty="0" err="1" smtClean="0"/>
              <a:t>toString</a:t>
            </a:r>
            <a:r>
              <a:rPr lang="ru-RU" sz="2800" b="1" i="1" dirty="0" smtClean="0"/>
              <a:t> </a:t>
            </a:r>
            <a:r>
              <a:rPr lang="ru-RU" sz="2800" dirty="0" smtClean="0"/>
              <a:t>класса </a:t>
            </a:r>
            <a:r>
              <a:rPr lang="en-US" sz="2800" dirty="0" smtClean="0"/>
              <a:t>Integer.</a:t>
            </a:r>
          </a:p>
          <a:p>
            <a:pPr algn="ctr">
              <a:buNone/>
            </a:pPr>
            <a:r>
              <a:rPr lang="ru-RU" sz="2800" b="1" dirty="0" smtClean="0">
                <a:solidFill>
                  <a:srgbClr val="C00000"/>
                </a:solidFill>
              </a:rPr>
              <a:t>Пример</a:t>
            </a:r>
            <a:r>
              <a:rPr lang="en-US" sz="2800" dirty="0" smtClean="0">
                <a:solidFill>
                  <a:srgbClr val="C00000"/>
                </a:solidFill>
              </a:rPr>
              <a:t>: </a:t>
            </a:r>
            <a:r>
              <a:rPr lang="en-US" sz="2800" dirty="0" err="1" smtClean="0">
                <a:solidFill>
                  <a:srgbClr val="C00000"/>
                </a:solidFill>
              </a:rPr>
              <a:t>Integer.toString</a:t>
            </a:r>
            <a:r>
              <a:rPr lang="en-US" sz="2800" dirty="0" smtClean="0">
                <a:solidFill>
                  <a:srgbClr val="C00000"/>
                </a:solidFill>
              </a:rPr>
              <a:t>(x); </a:t>
            </a:r>
            <a:r>
              <a:rPr lang="ru-RU" sz="2800" dirty="0" smtClean="0">
                <a:solidFill>
                  <a:srgbClr val="C00000"/>
                </a:solidFill>
              </a:rPr>
              <a:t>где </a:t>
            </a:r>
            <a:r>
              <a:rPr lang="en-US" sz="2800" dirty="0" smtClean="0">
                <a:solidFill>
                  <a:srgbClr val="C00000"/>
                </a:solidFill>
              </a:rPr>
              <a:t>x</a:t>
            </a:r>
            <a:r>
              <a:rPr lang="ru-RU" sz="2800" dirty="0" smtClean="0">
                <a:solidFill>
                  <a:srgbClr val="C00000"/>
                </a:solidFill>
              </a:rPr>
              <a:t>- число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 smtClean="0"/>
              <a:t>Практика-2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42985"/>
            <a:ext cx="8229600" cy="19259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Распечатать символы с кодами от 0 до 512. 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 smtClean="0"/>
              <a:t> С помощью методов </a:t>
            </a:r>
            <a:r>
              <a:rPr lang="ru-RU" sz="1800" dirty="0" err="1" smtClean="0"/>
              <a:t>indexOf</a:t>
            </a:r>
            <a:r>
              <a:rPr lang="ru-RU" sz="1800" dirty="0" smtClean="0"/>
              <a:t>(), </a:t>
            </a:r>
            <a:r>
              <a:rPr lang="ru-RU" sz="1800" dirty="0" err="1" smtClean="0"/>
              <a:t>lastIndexOf</a:t>
            </a:r>
            <a:r>
              <a:rPr lang="ru-RU" sz="1800" dirty="0" smtClean="0"/>
              <a:t>(), </a:t>
            </a:r>
            <a:r>
              <a:rPr lang="ru-RU" sz="1800" dirty="0" err="1" smtClean="0"/>
              <a:t>substring</a:t>
            </a:r>
            <a:r>
              <a:rPr lang="ru-RU" sz="1800" dirty="0" smtClean="0"/>
              <a:t>() и </a:t>
            </a:r>
            <a:r>
              <a:rPr lang="ru-RU" sz="1800" dirty="0" err="1" smtClean="0"/>
              <a:t>trim</a:t>
            </a:r>
            <a:r>
              <a:rPr lang="ru-RU" sz="1800" dirty="0" smtClean="0"/>
              <a:t>() написать код в, который считает сумму заработка всех людей с учетом строки</a:t>
            </a:r>
            <a:r>
              <a:rPr lang="en-US" sz="1800" dirty="0" smtClean="0"/>
              <a:t>: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dirty="0" smtClean="0"/>
              <a:t>	</a:t>
            </a:r>
            <a:r>
              <a:rPr lang="ru-RU" sz="1800" b="1" dirty="0" smtClean="0"/>
              <a:t>Иван заработал 9875 рублей, Игорь - 8165 рубля, а Мария - 17454 рублей</a:t>
            </a:r>
          </a:p>
          <a:p>
            <a:pPr algn="just">
              <a:lnSpc>
                <a:spcPct val="150000"/>
              </a:lnSpc>
              <a:buNone/>
            </a:pPr>
            <a:endParaRPr lang="ru-RU" sz="1800" dirty="0" smtClean="0">
              <a:solidFill>
                <a:srgbClr val="FF0000"/>
              </a:solidFill>
            </a:endParaRPr>
          </a:p>
          <a:p>
            <a:pPr algn="just">
              <a:lnSpc>
                <a:spcPct val="170000"/>
              </a:lnSpc>
            </a:pP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Вопросы на повторение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 l="16200" t="52118" r="73450" b="39242"/>
          <a:stretch>
            <a:fillRect/>
          </a:stretch>
        </p:blipFill>
        <p:spPr bwMode="auto">
          <a:xfrm>
            <a:off x="1331640" y="1461401"/>
            <a:ext cx="5592622" cy="29178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986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Диапазон значений типов данных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" name="Picture 3" descr="C:\Users\Серега\Desktop\2difftdatatypes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85106"/>
            <a:ext cx="8232163" cy="35280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 smtClean="0"/>
              <a:t>Объектно-ориентированное программирование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600201"/>
            <a:ext cx="8856984" cy="204482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b="1" dirty="0" err="1" smtClean="0"/>
              <a:t>Объе́ктно-ориенти́рованное</a:t>
            </a:r>
            <a:r>
              <a:rPr lang="ru-RU" sz="2800" b="1" dirty="0" smtClean="0"/>
              <a:t> </a:t>
            </a:r>
            <a:r>
              <a:rPr lang="ru-RU" sz="2800" dirty="0" err="1" smtClean="0"/>
              <a:t>программи́рование</a:t>
            </a:r>
            <a:r>
              <a:rPr lang="ru-RU" sz="2800" dirty="0" smtClean="0"/>
              <a:t> (в дальнейшем ООП) — </a:t>
            </a:r>
            <a:r>
              <a:rPr lang="ru-RU" sz="2800" dirty="0" smtClean="0">
                <a:hlinkClick r:id="rId2" tooltip="Парадигма программирования"/>
              </a:rPr>
              <a:t>парадигма программирования</a:t>
            </a:r>
            <a:r>
              <a:rPr lang="ru-RU" sz="2800" dirty="0" smtClean="0"/>
              <a:t>, в которой основными </a:t>
            </a:r>
            <a:r>
              <a:rPr lang="ru-RU" sz="2800" dirty="0" smtClean="0">
                <a:hlinkClick r:id="rId3" tooltip="Концепция"/>
              </a:rPr>
              <a:t>концепциями</a:t>
            </a:r>
            <a:r>
              <a:rPr lang="ru-RU" sz="2800" dirty="0" smtClean="0"/>
              <a:t> являются понятия </a:t>
            </a:r>
            <a:r>
              <a:rPr lang="ru-RU" sz="2800" dirty="0" smtClean="0">
                <a:hlinkClick r:id="rId4" tooltip="Объект (программирование)"/>
              </a:rPr>
              <a:t>объектов</a:t>
            </a:r>
            <a:r>
              <a:rPr lang="ru-RU" sz="2800" dirty="0" smtClean="0"/>
              <a:t> и </a:t>
            </a:r>
            <a:r>
              <a:rPr lang="ru-RU" sz="2800" dirty="0" smtClean="0">
                <a:hlinkClick r:id="rId5" tooltip="Класс (программирование)"/>
              </a:rPr>
              <a:t>классов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09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/>
              <a:t>Словарь ООП</a:t>
            </a:r>
            <a:endParaRPr lang="ru-RU" b="1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400" dirty="0" smtClean="0"/>
              <a:t>Наиболее важным термином является класс, который мы уже видели в наших программах. </a:t>
            </a:r>
            <a:r>
              <a:rPr lang="ru-RU" sz="2400" b="1" dirty="0" smtClean="0"/>
              <a:t>Класс</a:t>
            </a:r>
            <a:r>
              <a:rPr lang="ru-RU" sz="2400" dirty="0" smtClean="0"/>
              <a:t> — это шаблон, или проект, по которому будет сделан объект. Обычно класс сравнивают с формой для выпечки печенья. </a:t>
            </a:r>
            <a:r>
              <a:rPr lang="ru-RU" sz="2400" b="1" dirty="0" smtClean="0"/>
              <a:t>Объект</a:t>
            </a:r>
            <a:r>
              <a:rPr lang="ru-RU" sz="2400" dirty="0" smtClean="0"/>
              <a:t> — это само печенье. Конструирование объекта на основе некоторого класса называется </a:t>
            </a:r>
            <a:r>
              <a:rPr lang="ru-RU" sz="2400" b="1" dirty="0" smtClean="0"/>
              <a:t>созданием экземпляра (</a:t>
            </a:r>
            <a:r>
              <a:rPr lang="ru-RU" sz="2400" b="1" dirty="0" err="1" smtClean="0"/>
              <a:t>instance</a:t>
            </a:r>
            <a:r>
              <a:rPr lang="ru-RU" sz="2400" b="1" dirty="0" smtClean="0"/>
              <a:t>) этого класса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168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Основы ООП</a:t>
            </a:r>
            <a:endParaRPr lang="ru-RU" b="1" dirty="0"/>
          </a:p>
        </p:txBody>
      </p:sp>
      <p:pic>
        <p:nvPicPr>
          <p:cNvPr id="1026" name="Picture 2" descr="C:\Users\Серега\Desktop\les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43190"/>
            <a:ext cx="8229600" cy="2839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57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Принцип наследования в ООП</a:t>
            </a:r>
            <a:endParaRPr lang="ru-RU" b="1" dirty="0"/>
          </a:p>
        </p:txBody>
      </p:sp>
      <p:pic>
        <p:nvPicPr>
          <p:cNvPr id="2050" name="Picture 2" descr="C:\Users\Серега\Desktop\les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67" y="1600200"/>
            <a:ext cx="5686466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44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Полиморфизм</a:t>
            </a:r>
            <a:endParaRPr lang="ru-RU" dirty="0"/>
          </a:p>
        </p:txBody>
      </p:sp>
      <p:pic>
        <p:nvPicPr>
          <p:cNvPr id="3074" name="Picture 2" descr="C:\Users\Серега\Desktop\les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800" y="1600200"/>
            <a:ext cx="69064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1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/>
              <a:t>Инкапсуляция</a:t>
            </a:r>
            <a:endParaRPr lang="ru-RU" sz="3200" b="1" dirty="0"/>
          </a:p>
        </p:txBody>
      </p:sp>
      <p:pic>
        <p:nvPicPr>
          <p:cNvPr id="4098" name="Picture 2" descr="C:\Users\Серега\Desktop\les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3249" y="1600200"/>
            <a:ext cx="6537502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0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Общая форма записи класса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95250">
              <a:lnSpc>
                <a:spcPct val="80000"/>
              </a:lnSpc>
              <a:buNone/>
            </a:pPr>
            <a:r>
              <a:rPr lang="ru-RU" dirty="0" err="1" smtClean="0">
                <a:solidFill>
                  <a:srgbClr val="0000FF"/>
                </a:solidFill>
              </a:rPr>
              <a:t>class</a:t>
            </a:r>
            <a:r>
              <a:rPr lang="ru-RU" dirty="0" smtClean="0"/>
              <a:t> </a:t>
            </a:r>
            <a:r>
              <a:rPr lang="en-US" dirty="0" smtClean="0"/>
              <a:t>&lt;</a:t>
            </a:r>
            <a:r>
              <a:rPr lang="ru-RU" dirty="0" err="1" smtClean="0"/>
              <a:t>имя_класса</a:t>
            </a:r>
            <a:r>
              <a:rPr lang="en-US" dirty="0" smtClean="0"/>
              <a:t>&gt;</a:t>
            </a:r>
            <a:r>
              <a:rPr lang="ru-RU" dirty="0" smtClean="0"/>
              <a:t> {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 </a:t>
            </a:r>
            <a:r>
              <a:rPr lang="en-US" dirty="0" smtClean="0"/>
              <a:t>[</a:t>
            </a:r>
            <a:r>
              <a:rPr lang="en-US" dirty="0" err="1" smtClean="0">
                <a:solidFill>
                  <a:srgbClr val="0000FF"/>
                </a:solidFill>
              </a:rPr>
              <a:t>modificator</a:t>
            </a:r>
            <a:r>
              <a:rPr lang="en-US" dirty="0" smtClean="0">
                <a:solidFill>
                  <a:srgbClr val="0000FF"/>
                </a:solidFill>
              </a:rPr>
              <a:t>] </a:t>
            </a:r>
            <a:r>
              <a:rPr lang="ru-RU" dirty="0" err="1" smtClean="0">
                <a:solidFill>
                  <a:srgbClr val="0000FF"/>
                </a:solidFill>
              </a:rPr>
              <a:t>type</a:t>
            </a:r>
            <a:r>
              <a:rPr lang="ru-RU" dirty="0" smtClean="0"/>
              <a:t> переменная1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</a:t>
            </a:r>
            <a:r>
              <a:rPr lang="ru-RU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modificator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ru-RU" dirty="0" err="1" smtClean="0">
                <a:solidFill>
                  <a:srgbClr val="0000FF"/>
                </a:solidFill>
              </a:rPr>
              <a:t>type</a:t>
            </a:r>
            <a:r>
              <a:rPr lang="ru-RU" dirty="0" smtClean="0"/>
              <a:t> переменная2</a:t>
            </a:r>
            <a:r>
              <a:rPr lang="en-US" dirty="0" smtClean="0"/>
              <a:t>;</a:t>
            </a:r>
            <a:r>
              <a:rPr lang="ru-RU" dirty="0" smtClean="0"/>
              <a:t> … </a:t>
            </a:r>
            <a:r>
              <a:rPr lang="ru-RU" b="1" dirty="0" smtClean="0"/>
              <a:t>поля класса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 </a:t>
            </a:r>
            <a:r>
              <a:rPr lang="en-US" dirty="0" err="1" smtClean="0">
                <a:solidFill>
                  <a:srgbClr val="0000FF"/>
                </a:solidFill>
              </a:rPr>
              <a:t>modificator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ru-RU" dirty="0" err="1" smtClean="0">
                <a:solidFill>
                  <a:srgbClr val="0000FF"/>
                </a:solidFill>
              </a:rPr>
              <a:t>type</a:t>
            </a:r>
            <a:r>
              <a:rPr lang="ru-RU" dirty="0" smtClean="0"/>
              <a:t> </a:t>
            </a:r>
            <a:r>
              <a:rPr lang="ru-RU" dirty="0" err="1" smtClean="0"/>
              <a:t>переменнаяN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</a:t>
            </a:r>
            <a:r>
              <a:rPr lang="ru-RU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modificator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ru-RU" dirty="0" err="1" smtClean="0">
                <a:solidFill>
                  <a:srgbClr val="0000FF"/>
                </a:solidFill>
              </a:rPr>
              <a:t>type</a:t>
            </a:r>
            <a:r>
              <a:rPr lang="ru-RU" dirty="0" smtClean="0"/>
              <a:t>          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          имя</a:t>
            </a:r>
            <a:r>
              <a:rPr lang="en-US" dirty="0" smtClean="0"/>
              <a:t>_</a:t>
            </a:r>
            <a:r>
              <a:rPr lang="ru-RU" dirty="0" smtClean="0"/>
              <a:t>метода1</a:t>
            </a:r>
            <a:r>
              <a:rPr lang="en-US" dirty="0" smtClean="0"/>
              <a:t>/</a:t>
            </a:r>
            <a:r>
              <a:rPr lang="ru-RU" dirty="0" smtClean="0"/>
              <a:t>конструктора(</a:t>
            </a:r>
            <a:r>
              <a:rPr lang="ru-RU" dirty="0" err="1" smtClean="0"/>
              <a:t>список_параметров</a:t>
            </a:r>
            <a:r>
              <a:rPr lang="ru-RU" dirty="0" smtClean="0"/>
              <a:t>) {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               &lt;</a:t>
            </a:r>
            <a:r>
              <a:rPr lang="ru-RU" dirty="0" smtClean="0"/>
              <a:t>описание переменных метода</a:t>
            </a:r>
            <a:r>
              <a:rPr lang="en-US" dirty="0" smtClean="0"/>
              <a:t>1&gt;;</a:t>
            </a:r>
            <a:endParaRPr lang="ru-RU" dirty="0" smtClean="0"/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                тело метода</a:t>
            </a:r>
            <a:r>
              <a:rPr lang="en-US" dirty="0" smtClean="0"/>
              <a:t>1</a:t>
            </a:r>
            <a:r>
              <a:rPr lang="ru-RU" dirty="0" smtClean="0"/>
              <a:t>; 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ru-RU" dirty="0" smtClean="0"/>
              <a:t>              } </a:t>
            </a:r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rgbClr val="0000FF"/>
                </a:solidFill>
              </a:rPr>
              <a:t>modificator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ru-RU" dirty="0" err="1" smtClean="0">
                <a:solidFill>
                  <a:srgbClr val="0000FF"/>
                </a:solidFill>
              </a:rPr>
              <a:t>type</a:t>
            </a:r>
            <a:r>
              <a:rPr lang="ru-RU" dirty="0" smtClean="0"/>
              <a:t> имя</a:t>
            </a:r>
            <a:r>
              <a:rPr lang="en-US" dirty="0" smtClean="0"/>
              <a:t>_</a:t>
            </a:r>
            <a:r>
              <a:rPr lang="ru-RU" dirty="0" smtClean="0"/>
              <a:t>метода2(</a:t>
            </a:r>
            <a:r>
              <a:rPr lang="ru-RU" dirty="0" err="1" smtClean="0"/>
              <a:t>список_параметров</a:t>
            </a:r>
            <a:r>
              <a:rPr lang="ru-RU" dirty="0" smtClean="0"/>
              <a:t>) {</a:t>
            </a:r>
            <a:endParaRPr lang="en-US" dirty="0" smtClean="0"/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              &lt;</a:t>
            </a:r>
            <a:r>
              <a:rPr lang="ru-RU" dirty="0" smtClean="0"/>
              <a:t>описание переменных метода</a:t>
            </a:r>
            <a:r>
              <a:rPr lang="en-US" dirty="0" smtClean="0"/>
              <a:t>2&gt;;</a:t>
            </a:r>
            <a:endParaRPr lang="ru-RU" dirty="0" smtClean="0"/>
          </a:p>
          <a:p>
            <a:pPr marL="0" indent="95250">
              <a:lnSpc>
                <a:spcPct val="80000"/>
              </a:lnSpc>
              <a:buNone/>
            </a:pPr>
            <a:endParaRPr lang="en-US" dirty="0" smtClean="0"/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                </a:t>
            </a:r>
            <a:r>
              <a:rPr lang="ru-RU" dirty="0" smtClean="0"/>
              <a:t>тело метода</a:t>
            </a:r>
            <a:r>
              <a:rPr lang="en-US" dirty="0" smtClean="0"/>
              <a:t>2</a:t>
            </a:r>
            <a:r>
              <a:rPr lang="ru-RU" dirty="0" smtClean="0"/>
              <a:t>;</a:t>
            </a:r>
            <a:endParaRPr lang="en-US" dirty="0" smtClean="0"/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         </a:t>
            </a:r>
            <a:r>
              <a:rPr lang="ru-RU" dirty="0" smtClean="0"/>
              <a:t> } ….</a:t>
            </a:r>
            <a:endParaRPr lang="en-US" dirty="0" smtClean="0"/>
          </a:p>
          <a:p>
            <a:pPr marL="0" indent="95250">
              <a:lnSpc>
                <a:spcPct val="80000"/>
              </a:lnSpc>
              <a:buNone/>
            </a:pPr>
            <a:r>
              <a:rPr lang="en-US" dirty="0" smtClean="0"/>
              <a:t>    </a:t>
            </a:r>
            <a:r>
              <a:rPr lang="ru-RU" dirty="0" smtClean="0"/>
              <a:t> }</a:t>
            </a:r>
            <a:endParaRPr lang="ru-RU" dirty="0"/>
          </a:p>
        </p:txBody>
      </p:sp>
      <p:sp>
        <p:nvSpPr>
          <p:cNvPr id="4" name="Правая фигурная скобка 3"/>
          <p:cNvSpPr/>
          <p:nvPr/>
        </p:nvSpPr>
        <p:spPr>
          <a:xfrm>
            <a:off x="4716016" y="1772816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4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Создание объекта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95250">
              <a:buNone/>
            </a:pPr>
            <a:r>
              <a:rPr lang="ru-RU" b="1" dirty="0" err="1" smtClean="0">
                <a:solidFill>
                  <a:srgbClr val="0000FF"/>
                </a:solidFill>
              </a:rPr>
              <a:t>class</a:t>
            </a:r>
            <a:r>
              <a:rPr lang="ru-RU" b="1" dirty="0" smtClean="0"/>
              <a:t> </a:t>
            </a:r>
            <a:r>
              <a:rPr lang="ru-RU" b="1" dirty="0" err="1" smtClean="0"/>
              <a:t>Point</a:t>
            </a:r>
            <a:r>
              <a:rPr lang="ru-RU" b="1" dirty="0" smtClean="0"/>
              <a:t> { </a:t>
            </a:r>
            <a:endParaRPr lang="en-US" b="1" dirty="0" smtClean="0"/>
          </a:p>
          <a:p>
            <a:pPr marL="0" indent="95250">
              <a:buNone/>
            </a:pPr>
            <a:r>
              <a:rPr lang="en-US" b="1" dirty="0" smtClean="0"/>
              <a:t>            </a:t>
            </a:r>
            <a:r>
              <a:rPr lang="ru-RU" b="1" dirty="0" err="1" smtClean="0">
                <a:solidFill>
                  <a:srgbClr val="0000FF"/>
                </a:solidFill>
              </a:rPr>
              <a:t>int</a:t>
            </a:r>
            <a:r>
              <a:rPr lang="ru-RU" b="1" dirty="0" smtClean="0"/>
              <a:t> </a:t>
            </a:r>
            <a:r>
              <a:rPr lang="ru-RU" b="1" dirty="0" err="1" smtClean="0"/>
              <a:t>х</a:t>
            </a:r>
            <a:r>
              <a:rPr lang="ru-RU" b="1" dirty="0" smtClean="0"/>
              <a:t>, у;//поля класса</a:t>
            </a:r>
            <a:endParaRPr lang="en-US" b="1" dirty="0" smtClean="0"/>
          </a:p>
          <a:p>
            <a:pPr marL="0" indent="95250">
              <a:buNone/>
            </a:pPr>
            <a:r>
              <a:rPr lang="en-US" b="1" dirty="0" smtClean="0"/>
              <a:t>          </a:t>
            </a:r>
            <a:r>
              <a:rPr lang="ru-RU" b="1" dirty="0" smtClean="0"/>
              <a:t>} </a:t>
            </a:r>
            <a:endParaRPr lang="en-US" b="1" dirty="0" smtClean="0"/>
          </a:p>
          <a:p>
            <a:pPr marL="0" indent="95250">
              <a:buNone/>
            </a:pPr>
            <a:r>
              <a:rPr lang="ru-RU" dirty="0" smtClean="0"/>
              <a:t>Оператор </a:t>
            </a:r>
            <a:r>
              <a:rPr lang="ru-RU" b="1" dirty="0" err="1" smtClean="0">
                <a:solidFill>
                  <a:srgbClr val="0000FF"/>
                </a:solidFill>
              </a:rPr>
              <a:t>new</a:t>
            </a:r>
            <a:r>
              <a:rPr lang="ru-RU" dirty="0" smtClean="0"/>
              <a:t> создает экземпляр указанного класса и возвращает ссылку на вновь созданный объект. </a:t>
            </a:r>
            <a:endParaRPr lang="en-US" dirty="0" smtClean="0"/>
          </a:p>
          <a:p>
            <a:pPr marL="0" indent="95250">
              <a:buNone/>
            </a:pPr>
            <a:r>
              <a:rPr lang="en-US" dirty="0" smtClean="0"/>
              <a:t>	</a:t>
            </a:r>
            <a:r>
              <a:rPr lang="ru-RU" b="1" dirty="0" err="1" smtClean="0"/>
              <a:t>Point</a:t>
            </a:r>
            <a:r>
              <a:rPr lang="ru-RU" b="1" dirty="0" smtClean="0"/>
              <a:t> </a:t>
            </a:r>
            <a:r>
              <a:rPr lang="ru-RU" b="1" dirty="0" err="1" smtClean="0"/>
              <a:t>р</a:t>
            </a:r>
            <a:r>
              <a:rPr lang="ru-RU" b="1" dirty="0" smtClean="0"/>
              <a:t> = </a:t>
            </a:r>
            <a:r>
              <a:rPr lang="ru-RU" b="1" dirty="0" err="1" smtClean="0">
                <a:solidFill>
                  <a:srgbClr val="0000FF"/>
                </a:solidFill>
              </a:rPr>
              <a:t>new</a:t>
            </a:r>
            <a:r>
              <a:rPr lang="ru-RU" b="1" dirty="0" smtClean="0"/>
              <a:t> </a:t>
            </a:r>
            <a:r>
              <a:rPr lang="ru-RU" b="1" dirty="0" err="1" smtClean="0"/>
              <a:t>Point</a:t>
            </a:r>
            <a:r>
              <a:rPr lang="ru-RU" b="1" dirty="0" smtClean="0"/>
              <a:t>(); </a:t>
            </a:r>
            <a:endParaRPr lang="en-US" b="1" dirty="0" smtClean="0"/>
          </a:p>
          <a:p>
            <a:pPr marL="0" indent="95250">
              <a:buNone/>
            </a:pPr>
            <a:r>
              <a:rPr lang="ru-RU" dirty="0" smtClean="0"/>
              <a:t>можно создать несколько ссылок на один и тот же объект.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476672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</a:t>
            </a:r>
            <a:endParaRPr lang="en-US" sz="2000" b="1" dirty="0" smtClean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400" b="1" dirty="0" smtClean="0">
              <a:solidFill>
                <a:srgbClr val="773FA9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79513" y="1349767"/>
            <a:ext cx="867645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/>
              <a:t>Метод </a:t>
            </a:r>
            <a:r>
              <a:rPr lang="ru-RU" sz="3200" dirty="0" smtClean="0"/>
              <a:t>– это блок кода, у которого есть имя.</a:t>
            </a:r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64088" y="2694161"/>
            <a:ext cx="3198329" cy="1938992"/>
          </a:xfrm>
          <a:prstGeom prst="rect">
            <a:avLst/>
          </a:prstGeom>
          <a:noFill/>
          <a:ln w="38100">
            <a:solidFill>
              <a:srgbClr val="06759F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v</a:t>
            </a:r>
            <a:r>
              <a:rPr lang="en-US" sz="3000" dirty="0" smtClean="0"/>
              <a:t>oid </a:t>
            </a:r>
            <a:r>
              <a:rPr lang="en-US" sz="3000" b="1" dirty="0" err="1" smtClean="0"/>
              <a:t>showArticle</a:t>
            </a:r>
            <a:r>
              <a:rPr lang="en-US" sz="3000" dirty="0" smtClean="0"/>
              <a:t> ()</a:t>
            </a:r>
          </a:p>
          <a:p>
            <a:r>
              <a:rPr lang="en-US" sz="3000" dirty="0" smtClean="0"/>
              <a:t>{</a:t>
            </a:r>
          </a:p>
          <a:p>
            <a:r>
              <a:rPr lang="en-US" sz="3000" dirty="0" smtClean="0"/>
              <a:t>	…;</a:t>
            </a:r>
          </a:p>
          <a:p>
            <a:r>
              <a:rPr lang="en-US" sz="3000" dirty="0"/>
              <a:t>}</a:t>
            </a:r>
            <a:endParaRPr lang="ru-RU" sz="3000" dirty="0"/>
          </a:p>
        </p:txBody>
      </p:sp>
      <p:sp>
        <p:nvSpPr>
          <p:cNvPr id="22" name="Овал 21"/>
          <p:cNvSpPr/>
          <p:nvPr/>
        </p:nvSpPr>
        <p:spPr>
          <a:xfrm>
            <a:off x="239843" y="3356992"/>
            <a:ext cx="2876107" cy="1511773"/>
          </a:xfrm>
          <a:prstGeom prst="ellipse">
            <a:avLst/>
          </a:prstGeom>
          <a:solidFill>
            <a:schemeClr val="bg1"/>
          </a:solidFill>
          <a:ln w="76200">
            <a:solidFill>
              <a:srgbClr val="0675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smtClean="0">
                <a:solidFill>
                  <a:sysClr val="windowText" lastClr="000000"/>
                </a:solidFill>
              </a:rPr>
              <a:t>Тело метода</a:t>
            </a:r>
            <a:endParaRPr lang="ru-RU" sz="3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Прямая со стрелкой 22"/>
          <p:cNvCxnSpPr>
            <a:stCxn id="22" idx="6"/>
          </p:cNvCxnSpPr>
          <p:nvPr/>
        </p:nvCxnSpPr>
        <p:spPr>
          <a:xfrm flipV="1">
            <a:off x="3115950" y="3663657"/>
            <a:ext cx="2175578" cy="449222"/>
          </a:xfrm>
          <a:prstGeom prst="straightConnector1">
            <a:avLst/>
          </a:prstGeom>
          <a:ln w="38100">
            <a:solidFill>
              <a:srgbClr val="067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Возвращение из метода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400" b="1" dirty="0" smtClean="0"/>
              <a:t>Методы</a:t>
            </a:r>
            <a:r>
              <a:rPr lang="ru-RU" sz="2400" dirty="0" smtClean="0"/>
              <a:t> - это процедуры(подпрограммы), которые манипулируют данными, определенными в классе, и во многих случаях обеспечивают доступ к этим данным.</a:t>
            </a:r>
            <a:endParaRPr lang="ru-RU" sz="2400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67544" y="3717032"/>
            <a:ext cx="8208912" cy="267765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Существует два варианта условий для возвращения из метода. Первый когда обнаружена закрывающая фигурная скобка, обозначающая конец тела метода. Второй когда выполняется инструкция 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Courier New" pitchFamily="49" charset="0"/>
              </a:rPr>
              <a:t>return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. Возможны две формы использования инструкции 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Courier New" pitchFamily="49" charset="0"/>
              </a:rPr>
              <a:t>return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: одна предназначена для 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Courier New" pitchFamily="49" charset="0"/>
              </a:rPr>
              <a:t>void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 методов, которые не возвращают значений, а другая - для возврата значений.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Операция присваивания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8700" y="1628800"/>
            <a:ext cx="8731772" cy="7200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ru-RU" sz="2200" b="1" dirty="0"/>
              <a:t>&lt;выражение слева&gt; &lt;оператор присваивания&gt; &lt;выражение справа&gt;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00" y="2780928"/>
            <a:ext cx="8839276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Алгоритм</a:t>
            </a:r>
            <a:r>
              <a:rPr lang="en-US" sz="2400" b="1" dirty="0"/>
              <a:t>: </a:t>
            </a:r>
          </a:p>
          <a:p>
            <a:r>
              <a:rPr lang="en-US" sz="2000" dirty="0"/>
              <a:t> </a:t>
            </a:r>
            <a:r>
              <a:rPr lang="ru-RU" sz="2000" dirty="0"/>
              <a:t>Присвоить вычисленное правостороннее значение левостороннему значению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4149080"/>
            <a:ext cx="796218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Левостороннее значение может быть только переменной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 l="11812" t="34699" r="75785" b="55704"/>
          <a:stretch>
            <a:fillRect/>
          </a:stretch>
        </p:blipFill>
        <p:spPr bwMode="auto">
          <a:xfrm>
            <a:off x="3419872" y="4869160"/>
            <a:ext cx="2808312" cy="173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8" r="7414"/>
          <a:stretch>
            <a:fillRect/>
          </a:stretch>
        </p:blipFill>
        <p:spPr>
          <a:xfrm>
            <a:off x="0" y="1348365"/>
            <a:ext cx="8686800" cy="2971800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09600" y="1752600"/>
            <a:ext cx="7772400" cy="990599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ru-RU" sz="3200" b="1" noProof="0" dirty="0">
                <a:solidFill>
                  <a:srgbClr val="FFFFFF"/>
                </a:solidFill>
                <a:ea typeface="+mj-ea"/>
                <a:cs typeface="+mj-cs"/>
                <a:sym typeface="Lucida Grande" charset="0"/>
              </a:rPr>
              <a:t>Благодарю за внимание!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2838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Арифметические операторы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7" name="Picture 2" descr="C:\Users\Серега\Desktop\j7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844824"/>
            <a:ext cx="8411430" cy="32667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Программы с линейной структурой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7" name="Picture 2" descr="C:\Users\Серега\Desktop\lin-alg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600200"/>
            <a:ext cx="2905915" cy="4525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Вывод в консоль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677278" y="1270502"/>
            <a:ext cx="7567130" cy="17235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</a:rPr>
              <a:t>System.out.print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</a:rPr>
              <a:t>(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rgbClr val="DB003E"/>
                </a:solidFill>
                <a:effectLst/>
                <a:latin typeface="Consolas" pitchFamily="49" charset="0"/>
              </a:rPr>
              <a:t>"</a:t>
            </a:r>
            <a:r>
              <a:rPr kumimoji="0" lang="ru-RU" sz="2800" b="0" i="0" u="none" strike="noStrike" cap="none" normalizeH="0" baseline="0" dirty="0" err="1">
                <a:ln>
                  <a:noFill/>
                </a:ln>
                <a:solidFill>
                  <a:srgbClr val="DB003E"/>
                </a:solidFill>
                <a:effectLst/>
                <a:latin typeface="Consolas" pitchFamily="49" charset="0"/>
              </a:rPr>
              <a:t>Hello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rgbClr val="DB003E"/>
                </a:solidFill>
                <a:effectLst/>
                <a:latin typeface="Consolas" pitchFamily="49" charset="0"/>
              </a:rPr>
              <a:t> </a:t>
            </a:r>
            <a:r>
              <a:rPr kumimoji="0" lang="ru-RU" sz="2800" b="0" i="0" u="none" strike="noStrike" cap="none" normalizeH="0" baseline="0" dirty="0" err="1">
                <a:ln>
                  <a:noFill/>
                </a:ln>
                <a:solidFill>
                  <a:srgbClr val="DB003E"/>
                </a:solidFill>
                <a:effectLst/>
                <a:latin typeface="Consolas" pitchFamily="49" charset="0"/>
              </a:rPr>
              <a:t>world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rgbClr val="DB003E"/>
                </a:solidFill>
                <a:effectLst/>
                <a:latin typeface="Consolas" pitchFamily="49" charset="0"/>
              </a:rPr>
              <a:t>"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</a:rPr>
              <a:t>);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err="1">
                <a:solidFill>
                  <a:srgbClr val="000000"/>
                </a:solidFill>
                <a:latin typeface="Consolas" pitchFamily="49" charset="0"/>
              </a:rPr>
              <a:t>System.out.print</a:t>
            </a:r>
            <a:r>
              <a:rPr lang="ru-RU" sz="2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"</a:t>
            </a:r>
            <a:r>
              <a:rPr lang="ru-RU" sz="2800" dirty="0" err="1">
                <a:solidFill>
                  <a:srgbClr val="DB003E"/>
                </a:solidFill>
                <a:latin typeface="Consolas" pitchFamily="49" charset="0"/>
              </a:rPr>
              <a:t>Hello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 </a:t>
            </a:r>
            <a:r>
              <a:rPr lang="ru-RU" sz="2800" dirty="0" err="1">
                <a:solidFill>
                  <a:srgbClr val="DB003E"/>
                </a:solidFill>
                <a:latin typeface="Consolas" pitchFamily="49" charset="0"/>
              </a:rPr>
              <a:t>world</a:t>
            </a:r>
            <a:r>
              <a:rPr lang="en-US" sz="2800" dirty="0">
                <a:solidFill>
                  <a:srgbClr val="DB003E"/>
                </a:solidFill>
                <a:latin typeface="Consolas" pitchFamily="49" charset="0"/>
              </a:rPr>
              <a:t>\n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"</a:t>
            </a:r>
            <a:r>
              <a:rPr lang="ru-RU" sz="28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err="1">
                <a:solidFill>
                  <a:srgbClr val="000000"/>
                </a:solidFill>
                <a:latin typeface="Consolas" pitchFamily="49" charset="0"/>
              </a:rPr>
              <a:t>System.out.print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ln</a:t>
            </a:r>
            <a:r>
              <a:rPr lang="ru-RU" sz="2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"</a:t>
            </a:r>
            <a:r>
              <a:rPr lang="ru-RU" sz="2800" dirty="0" err="1">
                <a:solidFill>
                  <a:srgbClr val="DB003E"/>
                </a:solidFill>
                <a:latin typeface="Consolas" pitchFamily="49" charset="0"/>
              </a:rPr>
              <a:t>Hello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 </a:t>
            </a:r>
            <a:r>
              <a:rPr lang="ru-RU" sz="2800" dirty="0" err="1">
                <a:solidFill>
                  <a:srgbClr val="DB003E"/>
                </a:solidFill>
                <a:latin typeface="Consolas" pitchFamily="49" charset="0"/>
              </a:rPr>
              <a:t>world</a:t>
            </a:r>
            <a:r>
              <a:rPr lang="ru-RU" sz="2800" dirty="0">
                <a:solidFill>
                  <a:srgbClr val="DB003E"/>
                </a:solidFill>
                <a:latin typeface="Consolas" pitchFamily="49" charset="0"/>
              </a:rPr>
              <a:t>"</a:t>
            </a:r>
            <a:r>
              <a:rPr lang="ru-RU" sz="28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ru-RU" sz="2800" dirty="0">
                <a:latin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 cstate="print"/>
          <a:srcRect l="15947" t="41343" r="60428" b="53489"/>
          <a:stretch>
            <a:fillRect/>
          </a:stretch>
        </p:blipFill>
        <p:spPr bwMode="auto">
          <a:xfrm>
            <a:off x="677278" y="2994050"/>
            <a:ext cx="7567130" cy="129904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5" cstate="print"/>
          <a:srcRect l="15356" t="60086" r="43301" b="24106"/>
          <a:stretch>
            <a:fillRect/>
          </a:stretch>
        </p:blipFill>
        <p:spPr bwMode="auto">
          <a:xfrm>
            <a:off x="677278" y="4581127"/>
            <a:ext cx="7567130" cy="2180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7016" y="1628800"/>
            <a:ext cx="8605464" cy="496855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sz="1600" dirty="0"/>
              <a:t>        Результатом арифметических операций с целыми числами является тип </a:t>
            </a:r>
            <a:r>
              <a:rPr lang="ru-RU" sz="1600" b="1" dirty="0" err="1"/>
              <a:t>int</a:t>
            </a:r>
            <a:r>
              <a:rPr lang="ru-RU" sz="1600" dirty="0"/>
              <a:t>, кроме случаев, когда  один из операторов имеет тип </a:t>
            </a:r>
            <a:r>
              <a:rPr lang="ru-RU" sz="1600" b="1" dirty="0" err="1"/>
              <a:t>long</a:t>
            </a:r>
            <a:r>
              <a:rPr lang="ru-RU" sz="1600" b="1" dirty="0"/>
              <a:t> </a:t>
            </a:r>
            <a:r>
              <a:rPr lang="ru-RU" sz="1600" dirty="0"/>
              <a:t>(тогда результат будет типа </a:t>
            </a:r>
            <a:r>
              <a:rPr lang="ru-RU" sz="1600" b="1" dirty="0" err="1"/>
              <a:t>long</a:t>
            </a:r>
            <a:r>
              <a:rPr lang="ru-RU" sz="1600" dirty="0"/>
              <a:t>).  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ru-RU" sz="1600" dirty="0"/>
              <a:t>	</a:t>
            </a:r>
            <a:r>
              <a:rPr lang="en-US" sz="1600" dirty="0"/>
              <a:t>		         </a:t>
            </a:r>
            <a:r>
              <a:rPr lang="ru-RU" sz="1600" b="1" dirty="0"/>
              <a:t>Пример</a:t>
            </a:r>
            <a:r>
              <a:rPr lang="en-US" sz="1600" b="1" dirty="0"/>
              <a:t>:</a:t>
            </a:r>
            <a:r>
              <a:rPr lang="ru-RU" sz="1600" dirty="0"/>
              <a:t>	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	</a:t>
            </a:r>
            <a:endParaRPr lang="ru-RU" sz="1600" dirty="0"/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b="1" dirty="0"/>
              <a:t>		</a:t>
            </a:r>
            <a:r>
              <a:rPr lang="en-US" sz="1600" b="1" dirty="0">
                <a:solidFill>
                  <a:srgbClr val="FF0000"/>
                </a:solidFill>
              </a:rPr>
              <a:t> 	     </a:t>
            </a:r>
            <a:r>
              <a:rPr lang="en-US" sz="1600" dirty="0">
                <a:solidFill>
                  <a:srgbClr val="FF0000"/>
                </a:solidFill>
              </a:rPr>
              <a:t>Type mismatch: cannot convert from </a:t>
            </a:r>
            <a:r>
              <a:rPr lang="en-US" sz="1600" dirty="0" err="1">
                <a:solidFill>
                  <a:srgbClr val="FF0000"/>
                </a:solidFill>
              </a:rPr>
              <a:t>int</a:t>
            </a:r>
            <a:r>
              <a:rPr lang="en-US" sz="1600" dirty="0">
                <a:solidFill>
                  <a:srgbClr val="FF0000"/>
                </a:solidFill>
              </a:rPr>
              <a:t> to byte</a:t>
            </a:r>
          </a:p>
          <a:p>
            <a:pPr>
              <a:buNone/>
            </a:pPr>
            <a:endParaRPr lang="ru-RU" sz="16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				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			       </a:t>
            </a:r>
            <a:r>
              <a:rPr lang="ru-RU" sz="1600" b="1" dirty="0"/>
              <a:t>Решение</a:t>
            </a:r>
            <a:r>
              <a:rPr lang="en-US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	</a:t>
            </a:r>
            <a:endParaRPr lang="ru-RU" sz="16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	</a:t>
            </a:r>
          </a:p>
          <a:p>
            <a:pPr>
              <a:buNone/>
            </a:pPr>
            <a:endParaRPr lang="en-US" sz="16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600" dirty="0"/>
              <a:t>    </a:t>
            </a:r>
            <a:r>
              <a:rPr lang="ru-RU" sz="1600" dirty="0"/>
              <a:t>При объявлении переменной типа </a:t>
            </a:r>
            <a:r>
              <a:rPr lang="en-US" sz="1600" b="1" dirty="0"/>
              <a:t>long</a:t>
            </a:r>
            <a:r>
              <a:rPr lang="ru-RU" sz="1600" dirty="0"/>
              <a:t>, в конце значения добавляется символ </a:t>
            </a:r>
            <a:r>
              <a:rPr lang="en-US" sz="1600" b="1" dirty="0"/>
              <a:t>l</a:t>
            </a:r>
            <a:r>
              <a:rPr lang="en-US" sz="1600" dirty="0"/>
              <a:t> </a:t>
            </a:r>
            <a:r>
              <a:rPr lang="ru-RU" sz="1600" dirty="0"/>
              <a:t>либо</a:t>
            </a:r>
            <a:r>
              <a:rPr lang="ru-RU" sz="1600" b="1" dirty="0"/>
              <a:t> </a:t>
            </a:r>
            <a:r>
              <a:rPr lang="en-US" sz="1600" b="1" dirty="0"/>
              <a:t>L</a:t>
            </a:r>
            <a:endParaRPr lang="ru-RU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3888" y="2276872"/>
            <a:ext cx="1728192" cy="792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     </a:t>
            </a:r>
            <a:r>
              <a:rPr lang="en-US" dirty="0"/>
              <a:t>byte b = 50; </a:t>
            </a:r>
            <a:r>
              <a:rPr lang="ru-RU" dirty="0"/>
              <a:t>       </a:t>
            </a:r>
          </a:p>
          <a:p>
            <a:r>
              <a:rPr lang="ru-RU" dirty="0"/>
              <a:t>     </a:t>
            </a:r>
            <a:r>
              <a:rPr lang="en-US" dirty="0"/>
              <a:t>b = b* 2;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35896" y="234888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63888" y="3933056"/>
            <a:ext cx="1944216" cy="792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     </a:t>
            </a:r>
            <a:r>
              <a:rPr lang="en-US" dirty="0"/>
              <a:t>byte b = 50; </a:t>
            </a:r>
            <a:r>
              <a:rPr lang="ru-RU" dirty="0"/>
              <a:t>       </a:t>
            </a:r>
          </a:p>
          <a:p>
            <a:r>
              <a:rPr lang="ru-RU" dirty="0"/>
              <a:t>     </a:t>
            </a:r>
            <a:r>
              <a:rPr lang="en-US" dirty="0"/>
              <a:t>b = </a:t>
            </a:r>
            <a:r>
              <a:rPr lang="ru-RU" dirty="0"/>
              <a:t>(</a:t>
            </a:r>
            <a:r>
              <a:rPr lang="en-US" dirty="0"/>
              <a:t>byte</a:t>
            </a:r>
            <a:r>
              <a:rPr lang="ru-RU" dirty="0"/>
              <a:t>)</a:t>
            </a:r>
            <a:r>
              <a:rPr lang="en-US" dirty="0"/>
              <a:t>(b*2);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491880" y="5445224"/>
            <a:ext cx="1728192" cy="792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/>
              <a:t>    </a:t>
            </a:r>
          </a:p>
          <a:p>
            <a:r>
              <a:rPr lang="ru-RU" b="1" dirty="0"/>
              <a:t>    </a:t>
            </a:r>
            <a:r>
              <a:rPr lang="en-US" b="1" dirty="0"/>
              <a:t>long x=10L;</a:t>
            </a:r>
            <a:endParaRPr lang="ru-RU" b="1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Точность вычислений целых чисел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7016" y="3212976"/>
            <a:ext cx="8605464" cy="208823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sz="1600" dirty="0"/>
              <a:t>	</a:t>
            </a:r>
            <a:r>
              <a:rPr lang="ru-RU" sz="2400" dirty="0"/>
              <a:t>Если необходимо указать, что какие-то литералы с плавающей точкой должны относиться к типу </a:t>
            </a:r>
            <a:r>
              <a:rPr lang="ru-RU" sz="2400" b="1" dirty="0" err="1"/>
              <a:t>float</a:t>
            </a:r>
            <a:r>
              <a:rPr lang="ru-RU" sz="2400" dirty="0"/>
              <a:t>, а не </a:t>
            </a:r>
            <a:r>
              <a:rPr lang="ru-RU" sz="2400" b="1" dirty="0" err="1"/>
              <a:t>double</a:t>
            </a:r>
            <a:r>
              <a:rPr lang="ru-RU" sz="2400" dirty="0"/>
              <a:t>,</a:t>
            </a:r>
            <a:r>
              <a:rPr lang="en-US" sz="2400" dirty="0"/>
              <a:t> </a:t>
            </a:r>
            <a:r>
              <a:rPr lang="ru-RU" sz="2400" dirty="0"/>
              <a:t>то в конце к числу добавляется строчная или заглавная буква F. Таким образом, 3.1415F и 3.5E+48f - допустимые литералы с плавающей точкой типа </a:t>
            </a:r>
            <a:r>
              <a:rPr lang="ru-RU" sz="2400" b="1" dirty="0" err="1"/>
              <a:t>float</a:t>
            </a:r>
            <a:r>
              <a:rPr lang="ru-RU" sz="2400" dirty="0"/>
              <a:t>.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35896" y="234888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331640" y="1772816"/>
            <a:ext cx="6624736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Основным типом данных с плавающей точкой в языке </a:t>
            </a:r>
            <a:r>
              <a:rPr lang="en-US" sz="2800" dirty="0"/>
              <a:t>JAVA</a:t>
            </a:r>
            <a:r>
              <a:rPr lang="ru-RU" sz="2800" dirty="0"/>
              <a:t> является тип </a:t>
            </a:r>
            <a:r>
              <a:rPr lang="ru-RU" sz="2800" b="1" dirty="0" err="1"/>
              <a:t>double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Точность вычислений чисел с плавающей точкой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0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/>
              <a:t>Практика</a:t>
            </a:r>
            <a:r>
              <a:rPr lang="en-US" sz="3600" b="1" dirty="0" smtClean="0"/>
              <a:t>-1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556792"/>
            <a:ext cx="8784976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Вывести на экран текст «</a:t>
            </a:r>
            <a:r>
              <a:rPr lang="ru-RU" dirty="0" err="1">
                <a:solidFill>
                  <a:schemeClr val="tx1"/>
                </a:solidFill>
              </a:rPr>
              <a:t>Silence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is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golden</a:t>
            </a:r>
            <a:r>
              <a:rPr lang="ru-RU" dirty="0">
                <a:solidFill>
                  <a:schemeClr val="tx1"/>
                </a:solidFill>
              </a:rPr>
              <a:t>». Каждое слово должно быть на новой строке.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Поменяйте </a:t>
            </a:r>
            <a:r>
              <a:rPr lang="ru-RU" dirty="0">
                <a:solidFill>
                  <a:schemeClr val="tx1"/>
                </a:solidFill>
              </a:rPr>
              <a:t>местами значения двух переменных, не используя дополнительных переменных*.  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Этапы выполнения программы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466528" y="1556792"/>
            <a:ext cx="8461448" cy="42484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sz="2400" b="1" dirty="0"/>
              <a:t>Компиляция</a:t>
            </a:r>
            <a:r>
              <a:rPr lang="en-US" sz="2400" dirty="0"/>
              <a:t> – </a:t>
            </a:r>
            <a:r>
              <a:rPr lang="ru-RU" sz="2400" dirty="0"/>
              <a:t>преобразование программы, составленной на исходном </a:t>
            </a:r>
            <a:r>
              <a:rPr lang="ru-RU" sz="2400" dirty="0">
                <a:hlinkClick r:id="rId4" tooltip="Высокоуровневый язык программирования"/>
              </a:rPr>
              <a:t>языке высокого уровня</a:t>
            </a:r>
            <a:r>
              <a:rPr lang="ru-RU" sz="2400" dirty="0"/>
              <a:t>, в эквивалентную программу на </a:t>
            </a:r>
            <a:r>
              <a:rPr lang="ru-RU" sz="2400" dirty="0">
                <a:hlinkClick r:id="rId5" tooltip="Низкоуровневый язык программирования"/>
              </a:rPr>
              <a:t>низкоуровневом языке</a:t>
            </a:r>
            <a:r>
              <a:rPr lang="ru-RU" sz="2400" dirty="0"/>
              <a:t>, близком </a:t>
            </a:r>
            <a:r>
              <a:rPr lang="ru-RU" sz="2400" dirty="0">
                <a:hlinkClick r:id="rId6" tooltip="Машинный код"/>
              </a:rPr>
              <a:t>машинному коду</a:t>
            </a:r>
            <a:r>
              <a:rPr lang="ru-RU" sz="2400" dirty="0"/>
              <a:t> . Приложения </a:t>
            </a:r>
            <a:r>
              <a:rPr lang="ru-RU" sz="2400" dirty="0" err="1"/>
              <a:t>Java</a:t>
            </a:r>
            <a:r>
              <a:rPr lang="ru-RU" sz="2400" dirty="0"/>
              <a:t> обычно </a:t>
            </a:r>
            <a:r>
              <a:rPr lang="ru-RU" sz="2400" dirty="0">
                <a:hlinkClick r:id="rId7" tooltip="Компилятор"/>
              </a:rPr>
              <a:t>компилируются</a:t>
            </a:r>
            <a:r>
              <a:rPr lang="ru-RU" sz="2400" dirty="0"/>
              <a:t> в специальный </a:t>
            </a:r>
            <a:r>
              <a:rPr lang="ru-RU" sz="2400" dirty="0">
                <a:hlinkClick r:id="rId8" tooltip="Байт-код"/>
              </a:rPr>
              <a:t>байт-код</a:t>
            </a:r>
            <a:r>
              <a:rPr lang="ru-RU" sz="2400" dirty="0"/>
              <a:t> , то есть инструкции, которые понимает виртуальная машина </a:t>
            </a:r>
            <a:r>
              <a:rPr lang="en-US" sz="2400" dirty="0"/>
              <a:t>JAVA.</a:t>
            </a:r>
            <a:endParaRPr lang="ru-RU" sz="2400" u="sng" dirty="0"/>
          </a:p>
          <a:p>
            <a:pPr algn="just"/>
            <a:endParaRPr lang="ru-RU" sz="2400" u="sng" dirty="0"/>
          </a:p>
          <a:p>
            <a:pPr algn="just"/>
            <a:r>
              <a:rPr lang="ru-RU" sz="2400" b="1" dirty="0" err="1"/>
              <a:t>Интерпрета́ция</a:t>
            </a:r>
            <a:r>
              <a:rPr lang="ru-RU" sz="2400" dirty="0"/>
              <a:t> — </a:t>
            </a:r>
            <a:r>
              <a:rPr lang="ru-RU" sz="2400" dirty="0">
                <a:hlinkClick r:id="rId9" tooltip="Оператор (программирование)"/>
              </a:rPr>
              <a:t>пооператорный</a:t>
            </a:r>
            <a:r>
              <a:rPr lang="ru-RU" sz="2400" dirty="0"/>
              <a:t> (покомандный, построчный) анализ, обработка и тут же выполнение исходной программы или запроса.</a:t>
            </a:r>
          </a:p>
          <a:p>
            <a:pPr>
              <a:buNone/>
            </a:pPr>
            <a:endParaRPr lang="ru-RU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/>
              <a:t>Практика</a:t>
            </a:r>
            <a:r>
              <a:rPr lang="en-US" sz="3600" b="1" dirty="0" smtClean="0"/>
              <a:t>-2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1556792"/>
            <a:ext cx="8784976" cy="13388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 Дано расстояние в метрах. Найти число полных километров в нем.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 Дано двузначное число. Найти число десятков, число единиц и сумму цифр в нем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*</a:t>
            </a:r>
            <a:r>
              <a:rPr lang="ru-RU" dirty="0" smtClean="0">
                <a:solidFill>
                  <a:srgbClr val="FF0000"/>
                </a:solidFill>
              </a:rPr>
              <a:t>Дано трехзначное число. Найти число десятков, число единиц и произведение цифр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ivc_gerasimenkosv\Рабочий стол\logic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356992"/>
            <a:ext cx="5777778" cy="262857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628800"/>
            <a:ext cx="7272808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Логическая операция </a:t>
            </a:r>
            <a:r>
              <a:rPr lang="ru-RU" sz="2400" dirty="0"/>
              <a:t>—  операция над выражениями логического (булевского) типа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Логические операции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>
              <a:buNone/>
            </a:pPr>
            <a:endParaRPr lang="ru-RU" sz="2800" dirty="0"/>
          </a:p>
          <a:p>
            <a:pPr>
              <a:buNone/>
            </a:pP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844824"/>
            <a:ext cx="7577011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Управляющие операторы</a:t>
            </a:r>
            <a:r>
              <a:rPr lang="ru-RU" sz="2400" dirty="0"/>
              <a:t> используются для того чтобы </a:t>
            </a:r>
          </a:p>
          <a:p>
            <a:r>
              <a:rPr lang="ru-RU" sz="2400" dirty="0"/>
              <a:t>управлять и разветвлять поток управления программы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573016"/>
            <a:ext cx="6840760" cy="18466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В </a:t>
            </a:r>
            <a:r>
              <a:rPr lang="en-US" sz="2400" b="1" dirty="0"/>
              <a:t>JAVA </a:t>
            </a:r>
            <a:r>
              <a:rPr lang="ru-RU" sz="2400" b="1" dirty="0"/>
              <a:t>существует два управляющих оператора</a:t>
            </a:r>
            <a:r>
              <a:rPr lang="en-US" sz="2400" b="1" dirty="0"/>
              <a:t>:</a:t>
            </a:r>
          </a:p>
          <a:p>
            <a:endParaRPr lang="en-US" dirty="0"/>
          </a:p>
          <a:p>
            <a:pPr algn="ctr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3600" b="1" dirty="0"/>
              <a:t>IF/ELSE, ?</a:t>
            </a:r>
          </a:p>
          <a:p>
            <a:pPr algn="ctr">
              <a:buFont typeface="Arial" pitchFamily="34" charset="0"/>
              <a:buChar char="•"/>
            </a:pPr>
            <a:r>
              <a:rPr lang="en-US" sz="3600" dirty="0"/>
              <a:t> </a:t>
            </a:r>
            <a:r>
              <a:rPr lang="en-US" sz="3600" b="1" dirty="0"/>
              <a:t>SWITCH</a:t>
            </a:r>
            <a:endParaRPr lang="ru-RU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Управляющие операторы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0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/>
          </a:bodyPr>
          <a:lstStyle/>
          <a:p>
            <a:pPr>
              <a:buNone/>
            </a:pPr>
            <a:endParaRPr lang="ru-RU" sz="2800" dirty="0"/>
          </a:p>
          <a:p>
            <a:pPr>
              <a:buNone/>
            </a:pP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340768"/>
            <a:ext cx="741682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Операции отношений </a:t>
            </a:r>
            <a:r>
              <a:rPr lang="ru-RU" sz="2400" dirty="0"/>
              <a:t>определяют отношения, </a:t>
            </a:r>
          </a:p>
          <a:p>
            <a:r>
              <a:rPr lang="ru-RU" sz="2400" dirty="0"/>
              <a:t>в которых один операнд относится к другому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Операции отношений (сравнений)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0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1" name="Picture 2" descr="C:\Documents and Settings\ivc_gerasimenkosv\Рабочий стол\operati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64904"/>
            <a:ext cx="5112568" cy="3497532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251520" y="6267509"/>
            <a:ext cx="8676456" cy="4924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600" b="1" dirty="0"/>
              <a:t>Результат этих операций - значение типа </a:t>
            </a:r>
            <a:r>
              <a:rPr lang="ru-RU" sz="2600" b="1" dirty="0" err="1"/>
              <a:t>boolean</a:t>
            </a:r>
            <a:endParaRPr lang="ru-RU" sz="2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604448" cy="264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 использования логических операций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244827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Вычислить значение логического выражения, при следующих значениях логических величин </a:t>
            </a:r>
            <a:r>
              <a:rPr lang="en-US" dirty="0">
                <a:solidFill>
                  <a:srgbClr val="FF0000"/>
                </a:solidFill>
              </a:rPr>
              <a:t>A,B </a:t>
            </a:r>
            <a:r>
              <a:rPr lang="ru-RU" dirty="0">
                <a:solidFill>
                  <a:srgbClr val="FF0000"/>
                </a:solidFill>
              </a:rPr>
              <a:t>и С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ru-RU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b="1" dirty="0">
                <a:solidFill>
                  <a:srgbClr val="FF0000"/>
                </a:solidFill>
              </a:rPr>
              <a:t>		</a:t>
            </a:r>
            <a:r>
              <a:rPr lang="en-US" b="1" dirty="0">
                <a:solidFill>
                  <a:srgbClr val="FF0000"/>
                </a:solidFill>
              </a:rPr>
              <a:t>A=</a:t>
            </a:r>
            <a:r>
              <a:rPr lang="ru-RU" b="1" dirty="0">
                <a:solidFill>
                  <a:srgbClr val="FF0000"/>
                </a:solidFill>
              </a:rPr>
              <a:t>ИСТИНА,  В=ЛОЖЬ,  С=ЛОЖЬ</a:t>
            </a:r>
            <a:r>
              <a:rPr lang="ru-RU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719" t="36914" r="40347" b="45368"/>
          <a:stretch>
            <a:fillRect/>
          </a:stretch>
        </p:blipFill>
        <p:spPr bwMode="auto">
          <a:xfrm>
            <a:off x="1979712" y="4725144"/>
            <a:ext cx="5112568" cy="17281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Практика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8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ivc_gerasimenkosv\Рабочий стол\IF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431746" cy="37206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Управляющий оператор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if/else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00201"/>
            <a:ext cx="8435280" cy="3629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FF0000"/>
                </a:solidFill>
              </a:rPr>
              <a:t>Объявить две целочисленные переменные «</a:t>
            </a:r>
            <a:r>
              <a:rPr lang="ru-RU" dirty="0" err="1">
                <a:solidFill>
                  <a:srgbClr val="FF0000"/>
                </a:solidFill>
              </a:rPr>
              <a:t>a</a:t>
            </a:r>
            <a:r>
              <a:rPr lang="ru-RU" dirty="0">
                <a:solidFill>
                  <a:srgbClr val="FF0000"/>
                </a:solidFill>
              </a:rPr>
              <a:t>» и «</a:t>
            </a:r>
            <a:r>
              <a:rPr lang="ru-RU" dirty="0" err="1">
                <a:solidFill>
                  <a:srgbClr val="FF0000"/>
                </a:solidFill>
              </a:rPr>
              <a:t>b</a:t>
            </a:r>
            <a:r>
              <a:rPr lang="ru-RU" dirty="0">
                <a:solidFill>
                  <a:srgbClr val="FF0000"/>
                </a:solidFill>
              </a:rPr>
              <a:t>» </a:t>
            </a:r>
            <a:r>
              <a:rPr lang="ru-RU" dirty="0" err="1">
                <a:solidFill>
                  <a:srgbClr val="FF0000"/>
                </a:solidFill>
              </a:rPr>
              <a:t>и</a:t>
            </a:r>
            <a:r>
              <a:rPr lang="ru-RU" dirty="0">
                <a:solidFill>
                  <a:srgbClr val="FF0000"/>
                </a:solidFill>
              </a:rPr>
              <a:t> задать им произвольные начальные значения. Затем написать </a:t>
            </a:r>
            <a:r>
              <a:rPr lang="ru-RU" dirty="0" err="1">
                <a:solidFill>
                  <a:srgbClr val="FF0000"/>
                </a:solidFill>
              </a:rPr>
              <a:t>скрипт</a:t>
            </a:r>
            <a:r>
              <a:rPr lang="ru-RU" dirty="0">
                <a:solidFill>
                  <a:srgbClr val="FF0000"/>
                </a:solidFill>
              </a:rPr>
              <a:t>, который работает по следующему принципу:</a:t>
            </a:r>
          </a:p>
          <a:p>
            <a:pPr marL="514350" indent="-514350">
              <a:buNone/>
            </a:pPr>
            <a:r>
              <a:rPr lang="ru-RU" dirty="0">
                <a:solidFill>
                  <a:srgbClr val="FF0000"/>
                </a:solidFill>
              </a:rPr>
              <a:t>	</a:t>
            </a:r>
            <a:r>
              <a:rPr lang="ru-RU" b="1" i="1" dirty="0">
                <a:solidFill>
                  <a:srgbClr val="FF0000"/>
                </a:solidFill>
              </a:rPr>
              <a:t>если $</a:t>
            </a:r>
            <a:r>
              <a:rPr lang="ru-RU" b="1" i="1" dirty="0" err="1">
                <a:solidFill>
                  <a:srgbClr val="FF0000"/>
                </a:solidFill>
              </a:rPr>
              <a:t>a</a:t>
            </a:r>
            <a:r>
              <a:rPr lang="ru-RU" b="1" i="1" dirty="0">
                <a:solidFill>
                  <a:srgbClr val="FF0000"/>
                </a:solidFill>
              </a:rPr>
              <a:t> и $</a:t>
            </a:r>
            <a:r>
              <a:rPr lang="ru-RU" b="1" i="1" dirty="0" err="1">
                <a:solidFill>
                  <a:srgbClr val="FF0000"/>
                </a:solidFill>
              </a:rPr>
              <a:t>b</a:t>
            </a:r>
            <a:r>
              <a:rPr lang="ru-RU" b="1" i="1" dirty="0">
                <a:solidFill>
                  <a:srgbClr val="FF0000"/>
                </a:solidFill>
              </a:rPr>
              <a:t> положительные, вывести их разность;</a:t>
            </a:r>
          </a:p>
          <a:p>
            <a:pPr marL="514350" indent="-514350">
              <a:buNone/>
            </a:pPr>
            <a:r>
              <a:rPr lang="ru-RU" b="1" i="1" dirty="0">
                <a:solidFill>
                  <a:srgbClr val="FF0000"/>
                </a:solidFill>
              </a:rPr>
              <a:t>	если $а и $</a:t>
            </a:r>
            <a:r>
              <a:rPr lang="ru-RU" b="1" i="1" dirty="0" err="1">
                <a:solidFill>
                  <a:srgbClr val="FF0000"/>
                </a:solidFill>
              </a:rPr>
              <a:t>b</a:t>
            </a:r>
            <a:r>
              <a:rPr lang="ru-RU" b="1" i="1" dirty="0">
                <a:solidFill>
                  <a:srgbClr val="FF0000"/>
                </a:solidFill>
              </a:rPr>
              <a:t> отрицательные, вывести их произведение;</a:t>
            </a:r>
          </a:p>
          <a:p>
            <a:pPr marL="514350" indent="-514350">
              <a:buNone/>
            </a:pPr>
            <a:r>
              <a:rPr lang="ru-RU" b="1" i="1" dirty="0">
                <a:solidFill>
                  <a:srgbClr val="FF0000"/>
                </a:solidFill>
              </a:rPr>
              <a:t>	если $а и $</a:t>
            </a:r>
            <a:r>
              <a:rPr lang="ru-RU" b="1" i="1" dirty="0" err="1">
                <a:solidFill>
                  <a:srgbClr val="FF0000"/>
                </a:solidFill>
              </a:rPr>
              <a:t>b</a:t>
            </a:r>
            <a:r>
              <a:rPr lang="ru-RU" b="1" i="1" dirty="0">
                <a:solidFill>
                  <a:srgbClr val="FF0000"/>
                </a:solidFill>
              </a:rPr>
              <a:t> разных знаков, вывести их сумму;</a:t>
            </a:r>
          </a:p>
          <a:p>
            <a:pPr marL="514350" indent="-514350" algn="just">
              <a:buNone/>
            </a:pPr>
            <a:endParaRPr lang="ru-RU" dirty="0"/>
          </a:p>
          <a:p>
            <a:pPr marL="514350" indent="-514350" algn="just">
              <a:buNone/>
            </a:pPr>
            <a:r>
              <a:rPr lang="ru-RU" dirty="0"/>
              <a:t>2. Написать программу вычисления стоимости некоторого количества яблок. (Входные параметры – стоимость яблок за 1кг.</a:t>
            </a:r>
            <a:r>
              <a:rPr lang="en-US" dirty="0"/>
              <a:t>; </a:t>
            </a:r>
            <a:r>
              <a:rPr lang="ru-RU" dirty="0"/>
              <a:t>вес яблок). Если покупка составляет более 500 рублей то учитывать скидку в 15%.</a:t>
            </a:r>
            <a:r>
              <a:rPr lang="en-US" dirty="0"/>
              <a:t> </a:t>
            </a:r>
            <a:r>
              <a:rPr lang="ru-RU" dirty="0"/>
              <a:t> Если более 1000 то скидка 25% </a:t>
            </a:r>
          </a:p>
          <a:p>
            <a:pPr marL="514350" indent="-514350">
              <a:buAutoNum type="arabicParenR"/>
            </a:pP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Практика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-3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99715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buNone/>
            </a:pPr>
            <a:r>
              <a:rPr lang="ru-RU" sz="2000" b="1" dirty="0" err="1"/>
              <a:t>Терна́рная</a:t>
            </a:r>
            <a:r>
              <a:rPr lang="ru-RU" sz="2000" b="1" dirty="0"/>
              <a:t> </a:t>
            </a:r>
            <a:r>
              <a:rPr lang="ru-RU" sz="2000" b="1" dirty="0" err="1"/>
              <a:t>усло́вная</a:t>
            </a:r>
            <a:r>
              <a:rPr lang="ru-RU" sz="2000" b="1" dirty="0"/>
              <a:t> </a:t>
            </a:r>
            <a:r>
              <a:rPr lang="ru-RU" sz="2000" b="1" dirty="0" err="1"/>
              <a:t>опера́ция</a:t>
            </a:r>
            <a:r>
              <a:rPr lang="ru-RU" sz="2000" b="1" dirty="0"/>
              <a:t> </a:t>
            </a:r>
            <a:r>
              <a:rPr lang="ru-RU" sz="2000" dirty="0"/>
              <a:t>(от лат. </a:t>
            </a:r>
            <a:r>
              <a:rPr lang="ru-RU" sz="2000" dirty="0" err="1"/>
              <a:t>ternarius</a:t>
            </a:r>
            <a:r>
              <a:rPr lang="ru-RU" sz="2000" dirty="0"/>
              <a:t> — «тройной») (обычно записывается как ?:) —операция, возвращающая свой второй или третий операнд в зависимости от значения логического выражения, заданного первым операндом.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3212976"/>
            <a:ext cx="7396256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логическое выражение ? выражение 1 : выражение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4077072"/>
            <a:ext cx="7776864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ru-RU" b="1" dirty="0"/>
              <a:t>	</a:t>
            </a:r>
            <a:r>
              <a:rPr lang="ru-RU" sz="2000" b="1" dirty="0"/>
              <a:t>       </a:t>
            </a:r>
            <a:r>
              <a:rPr lang="ru-RU" sz="2400" b="1" dirty="0"/>
              <a:t>	</a:t>
            </a:r>
            <a:r>
              <a:rPr lang="ru-RU" sz="2400" b="1" dirty="0">
                <a:solidFill>
                  <a:srgbClr val="FF0000"/>
                </a:solidFill>
              </a:rPr>
              <a:t>Алгоритм работы операции:</a:t>
            </a:r>
            <a:endParaRPr lang="ru-RU" sz="2400" dirty="0">
              <a:solidFill>
                <a:srgbClr val="FF0000"/>
              </a:solidFill>
            </a:endParaRPr>
          </a:p>
          <a:p>
            <a:pPr algn="just"/>
            <a:r>
              <a:rPr lang="ru-RU" sz="2400" dirty="0"/>
              <a:t>Вычисляется логическое выражение. Если логическое выражение истинно, то вычисляется значение выражения выражение 1, в противном случае — значение выражения выражение 2. Вычисленное значение возвращается.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Условная тернарная операция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4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ivc_gerasimenkosv\Рабочий стол\switch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4068886" cy="504056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55976" y="1844824"/>
            <a:ext cx="4536504" cy="20313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dirty="0"/>
              <a:t> Когда условие, проверяющееся оператором </a:t>
            </a:r>
            <a:r>
              <a:rPr lang="ru-RU" dirty="0" err="1"/>
              <a:t>switch</a:t>
            </a:r>
            <a:r>
              <a:rPr lang="ru-RU" dirty="0"/>
              <a:t> совпадает с одним из значений метки </a:t>
            </a:r>
            <a:r>
              <a:rPr lang="ru-RU" dirty="0" err="1"/>
              <a:t>case</a:t>
            </a:r>
            <a:r>
              <a:rPr lang="ru-RU" dirty="0"/>
              <a:t>, то последующие за меткой действия будут выполнены. Если ни одно из условий не совпало с меткой </a:t>
            </a:r>
            <a:r>
              <a:rPr lang="ru-RU" dirty="0" err="1"/>
              <a:t>case</a:t>
            </a:r>
            <a:r>
              <a:rPr lang="ru-RU" dirty="0"/>
              <a:t>, то будут выполнены действия, следующие за меткой </a:t>
            </a:r>
            <a:r>
              <a:rPr lang="ru-RU" dirty="0" err="1"/>
              <a:t>default</a:t>
            </a:r>
            <a:r>
              <a:rPr lang="ru-RU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Управляющий оператор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SWITCH</a:t>
            </a: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91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Алгоритм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 l="11222" t="45035" r="41529" b="30602"/>
          <a:stretch>
            <a:fillRect/>
          </a:stretch>
        </p:blipFill>
        <p:spPr bwMode="auto">
          <a:xfrm>
            <a:off x="611560" y="1700808"/>
            <a:ext cx="6912768" cy="27302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514350" indent="-514350" algn="just">
              <a:lnSpc>
                <a:spcPct val="150000"/>
              </a:lnSpc>
              <a:buAutoNum type="arabicParenR"/>
            </a:pPr>
            <a:r>
              <a:rPr lang="ru-RU" dirty="0">
                <a:solidFill>
                  <a:srgbClr val="FF0000"/>
                </a:solidFill>
              </a:rPr>
              <a:t>Написать программу определения стоимости разговора по телефону с учетом скидки 20%, предоставляемой по субботам и воскресеньям. Использовать </a:t>
            </a:r>
            <a:r>
              <a:rPr lang="en-US" dirty="0" smtClean="0">
                <a:solidFill>
                  <a:srgbClr val="FF0000"/>
                </a:solidFill>
              </a:rPr>
              <a:t>switch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 Присвоить переменной значение в промежутке [0..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chemeClr val="tx1"/>
                </a:solidFill>
              </a:rPr>
              <a:t>]. С помощью оператора </a:t>
            </a:r>
            <a:r>
              <a:rPr lang="ru-RU" dirty="0" err="1">
                <a:solidFill>
                  <a:schemeClr val="tx1"/>
                </a:solidFill>
              </a:rPr>
              <a:t>switch</a:t>
            </a:r>
            <a:r>
              <a:rPr lang="ru-RU" dirty="0">
                <a:solidFill>
                  <a:schemeClr val="tx1"/>
                </a:solidFill>
              </a:rPr>
              <a:t> организовать вывод чисел от «a» до 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514350" indent="-514350" algn="just">
              <a:lnSpc>
                <a:spcPct val="150000"/>
              </a:lnSpc>
              <a:buAutoNum type="arabicParenR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Практика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-1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166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146876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ru-RU" b="1" i="1" dirty="0"/>
              <a:t>    </a:t>
            </a:r>
            <a:r>
              <a:rPr lang="ru-RU" b="1" i="1" u="sng" dirty="0"/>
              <a:t>Класс</a:t>
            </a:r>
            <a:r>
              <a:rPr lang="ru-RU" b="1" i="1" dirty="0"/>
              <a:t> </a:t>
            </a:r>
            <a:r>
              <a:rPr lang="ru-RU" dirty="0"/>
              <a:t>– это структура данных, которая содержит методы (функции), реализующие решение конкретных задач. В своей программе мы имеем возможность использовать данные решения.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Общее представление о классе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73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67544" y="1700808"/>
            <a:ext cx="8280920" cy="38884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800" dirty="0"/>
              <a:t>Оператор </a:t>
            </a:r>
            <a:r>
              <a:rPr lang="en-US" sz="2800" dirty="0"/>
              <a:t>import –</a:t>
            </a:r>
            <a:r>
              <a:rPr lang="ru-RU" sz="2800" dirty="0"/>
              <a:t> позволяет в данной программе использовать решения, реализованные в определенных классах</a:t>
            </a:r>
          </a:p>
          <a:p>
            <a:pPr algn="ctr">
              <a:buNone/>
            </a:pPr>
            <a:endParaRPr lang="ru-RU" sz="2800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ru-RU" sz="2800" b="1" dirty="0">
                <a:solidFill>
                  <a:srgbClr val="FF0000"/>
                </a:solidFill>
              </a:rPr>
              <a:t>Общая форма оператора </a:t>
            </a:r>
            <a:r>
              <a:rPr lang="en-US" sz="2800" b="1" dirty="0">
                <a:solidFill>
                  <a:srgbClr val="FF0000"/>
                </a:solidFill>
              </a:rPr>
              <a:t>import:</a:t>
            </a:r>
          </a:p>
          <a:p>
            <a:pPr algn="ctr">
              <a:buNone/>
            </a:pPr>
            <a:endParaRPr lang="ru-RU" sz="2800" dirty="0"/>
          </a:p>
          <a:p>
            <a:pPr algn="ctr">
              <a:buNone/>
            </a:pPr>
            <a:r>
              <a:rPr lang="en-US" sz="2800" b="1" dirty="0" smtClean="0"/>
              <a:t>Import </a:t>
            </a:r>
            <a:r>
              <a:rPr lang="ru-RU" sz="2800" b="1" dirty="0" smtClean="0"/>
              <a:t>Пакет1.Пакет2.Пакет3……(</a:t>
            </a:r>
            <a:r>
              <a:rPr lang="ru-RU" sz="2800" b="1" dirty="0"/>
              <a:t>имя класса/*)</a:t>
            </a:r>
            <a:r>
              <a:rPr lang="en-US" sz="2800" b="1" dirty="0"/>
              <a:t>;</a:t>
            </a:r>
          </a:p>
          <a:p>
            <a:pPr algn="ctr">
              <a:buNone/>
            </a:pPr>
            <a:r>
              <a:rPr lang="en-US" sz="2800" b="1" dirty="0" smtClean="0"/>
              <a:t>Import task1.inner</a:t>
            </a:r>
            <a:r>
              <a:rPr lang="en-US" sz="2800" b="1" dirty="0"/>
              <a:t>.*</a:t>
            </a:r>
            <a:endParaRPr lang="ru-RU" sz="2800" b="1" dirty="0"/>
          </a:p>
          <a:p>
            <a:pPr algn="just"/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Импорт классов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67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Для совершения математических расчетов необходимо использовать класс </a:t>
            </a:r>
            <a:r>
              <a:rPr lang="en-US" b="1" dirty="0"/>
              <a:t>Math</a:t>
            </a:r>
            <a:r>
              <a:rPr lang="en-US" dirty="0"/>
              <a:t> </a:t>
            </a:r>
            <a:r>
              <a:rPr lang="ru-RU" dirty="0"/>
              <a:t>из пакета </a:t>
            </a:r>
            <a:r>
              <a:rPr lang="en-US" b="1" dirty="0" err="1"/>
              <a:t>java.Math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Класс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Math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8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3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Documents and Settings\ivc_gerasimenkosv\Рабочий стол\ma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556792"/>
            <a:ext cx="8870435" cy="37444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Математические функции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1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7301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err="1"/>
              <a:t>System.out.println</a:t>
            </a:r>
            <a:r>
              <a:rPr lang="en-US" sz="2000" dirty="0"/>
              <a:t>(Math.abs(-2.33)); // </a:t>
            </a:r>
            <a:r>
              <a:rPr lang="ru-RU" sz="2000" dirty="0"/>
              <a:t>выведет 2.33</a:t>
            </a:r>
            <a:endParaRPr lang="en-US" sz="2000" dirty="0"/>
          </a:p>
          <a:p>
            <a:r>
              <a:rPr lang="en-US" sz="2000" dirty="0" err="1"/>
              <a:t>System.out.println</a:t>
            </a:r>
            <a:r>
              <a:rPr lang="en-US" sz="2000" dirty="0"/>
              <a:t>(Math.max(100,200)); // </a:t>
            </a:r>
            <a:r>
              <a:rPr lang="ru-RU" sz="2000" dirty="0"/>
              <a:t>выведет 2</a:t>
            </a:r>
            <a:r>
              <a:rPr lang="en-US" sz="2000" dirty="0"/>
              <a:t>00</a:t>
            </a:r>
            <a:endParaRPr lang="ru-RU" sz="2000" dirty="0"/>
          </a:p>
          <a:p>
            <a:r>
              <a:rPr lang="en-US" sz="2000" dirty="0" err="1"/>
              <a:t>System.out.println</a:t>
            </a:r>
            <a:r>
              <a:rPr lang="en-US" sz="2000" dirty="0"/>
              <a:t>(Math.min(100,200)); // </a:t>
            </a:r>
            <a:r>
              <a:rPr lang="ru-RU" sz="2000" dirty="0"/>
              <a:t>выведет </a:t>
            </a:r>
            <a:r>
              <a:rPr lang="en-US" sz="2000" dirty="0"/>
              <a:t>100</a:t>
            </a:r>
            <a:endParaRPr lang="ru-RU" sz="2000" dirty="0"/>
          </a:p>
          <a:p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Math.round</a:t>
            </a:r>
            <a:r>
              <a:rPr lang="en-US" sz="2000" dirty="0"/>
              <a:t>(</a:t>
            </a:r>
            <a:r>
              <a:rPr lang="en-US" sz="2000" dirty="0" err="1"/>
              <a:t>Math.PI</a:t>
            </a:r>
            <a:r>
              <a:rPr lang="en-US" sz="2000" dirty="0"/>
              <a:t>)); // </a:t>
            </a:r>
            <a:r>
              <a:rPr lang="ru-RU" sz="2000" dirty="0"/>
              <a:t>выведет 3</a:t>
            </a:r>
          </a:p>
          <a:p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Math.round</a:t>
            </a:r>
            <a:r>
              <a:rPr lang="en-US" sz="2000" dirty="0"/>
              <a:t>(9.5)); // </a:t>
            </a:r>
            <a:r>
              <a:rPr lang="ru-RU" sz="2000" dirty="0"/>
              <a:t>выведет 10</a:t>
            </a:r>
          </a:p>
          <a:p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Math.ceil</a:t>
            </a:r>
            <a:r>
              <a:rPr lang="en-US" sz="2000" dirty="0"/>
              <a:t>(9.4)); // </a:t>
            </a:r>
            <a:r>
              <a:rPr lang="ru-RU" sz="2000" dirty="0"/>
              <a:t>выведет 10.0</a:t>
            </a:r>
          </a:p>
          <a:p>
            <a:r>
              <a:rPr lang="en-US" sz="2000" dirty="0"/>
              <a:t>double c = </a:t>
            </a:r>
            <a:r>
              <a:rPr lang="en-US" sz="2000" dirty="0" err="1"/>
              <a:t>Math.sqrt</a:t>
            </a:r>
            <a:r>
              <a:rPr lang="en-US" sz="2000" dirty="0"/>
              <a:t>(3*3 + 4*4);</a:t>
            </a:r>
          </a:p>
          <a:p>
            <a:r>
              <a:rPr lang="en-US" sz="2000" dirty="0" err="1"/>
              <a:t>System.out.println</a:t>
            </a:r>
            <a:r>
              <a:rPr lang="en-US" sz="2000" dirty="0"/>
              <a:t>(c); // </a:t>
            </a:r>
            <a:r>
              <a:rPr lang="ru-RU" sz="1800" dirty="0"/>
              <a:t>выведет гипотенузу треугольника с катетами 3 </a:t>
            </a:r>
            <a:r>
              <a:rPr lang="ru-RU" sz="2000" dirty="0"/>
              <a:t>и 4</a:t>
            </a:r>
          </a:p>
          <a:p>
            <a:r>
              <a:rPr lang="en-US" sz="2000" dirty="0"/>
              <a:t>double s1 = Math.cos(</a:t>
            </a:r>
            <a:r>
              <a:rPr lang="en-US" sz="2000" dirty="0" err="1"/>
              <a:t>Math.toRadians</a:t>
            </a:r>
            <a:r>
              <a:rPr lang="en-US" sz="2000" dirty="0"/>
              <a:t>(60));</a:t>
            </a:r>
          </a:p>
          <a:p>
            <a:r>
              <a:rPr lang="en-US" sz="2000" dirty="0" err="1"/>
              <a:t>System.out.println</a:t>
            </a:r>
            <a:r>
              <a:rPr lang="en-US" sz="2000" dirty="0"/>
              <a:t>(s1); // </a:t>
            </a:r>
            <a:r>
              <a:rPr lang="ru-RU" sz="2000" dirty="0"/>
              <a:t>выведет косинус угла в 60 градусов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5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/>
              <a:t>Практика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 l="10631" t="13367" r="29717" b="54887"/>
          <a:stretch>
            <a:fillRect/>
          </a:stretch>
        </p:blipFill>
        <p:spPr bwMode="auto">
          <a:xfrm>
            <a:off x="323528" y="2348880"/>
            <a:ext cx="8229600" cy="30963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57200" y="1650866"/>
            <a:ext cx="30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Сделать одно любое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98275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ru-RU" dirty="0"/>
              <a:t>1) </a:t>
            </a:r>
            <a:r>
              <a:rPr lang="ru-RU" dirty="0">
                <a:solidFill>
                  <a:schemeClr val="tx1"/>
                </a:solidFill>
              </a:rPr>
              <a:t>Написать программу вычисления </a:t>
            </a:r>
            <a:r>
              <a:rPr lang="ru-RU" dirty="0" smtClean="0">
                <a:solidFill>
                  <a:schemeClr val="tx1"/>
                </a:solidFill>
              </a:rPr>
              <a:t>от</a:t>
            </a:r>
            <a:r>
              <a:rPr lang="ru-RU" dirty="0">
                <a:solidFill>
                  <a:schemeClr val="tx1"/>
                </a:solidFill>
              </a:rPr>
              <a:t>н</a:t>
            </a:r>
            <a:r>
              <a:rPr lang="ru-RU" dirty="0" smtClean="0">
                <a:solidFill>
                  <a:schemeClr val="tx1"/>
                </a:solidFill>
              </a:rPr>
              <a:t>ошения </a:t>
            </a:r>
            <a:r>
              <a:rPr lang="ru-RU" dirty="0">
                <a:solidFill>
                  <a:schemeClr val="tx1"/>
                </a:solidFill>
              </a:rPr>
              <a:t>площади круга к объему шара</a:t>
            </a:r>
          </a:p>
          <a:p>
            <a:r>
              <a:rPr lang="ru-RU" dirty="0">
                <a:solidFill>
                  <a:schemeClr val="tx1"/>
                </a:solidFill>
              </a:rPr>
              <a:t>Написать программу, которая проверяет принадлежит ли случайно сгенерированное число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из отрезка  (-10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10) интервалу </a:t>
            </a:r>
            <a:r>
              <a:rPr lang="en-US" dirty="0">
                <a:solidFill>
                  <a:schemeClr val="tx1"/>
                </a:solidFill>
              </a:rPr>
              <a:t>[-3,5]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2)  Подсчитать значения следующих функций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ru-RU" dirty="0">
                <a:solidFill>
                  <a:schemeClr val="tx1"/>
                </a:solidFill>
              </a:rPr>
              <a:t>дома выполнить второе </a:t>
            </a:r>
            <a:r>
              <a:rPr lang="ru-RU" dirty="0" err="1">
                <a:solidFill>
                  <a:schemeClr val="tx1"/>
                </a:solidFill>
              </a:rPr>
              <a:t>выр</a:t>
            </a:r>
            <a:r>
              <a:rPr lang="ru-RU" dirty="0">
                <a:solidFill>
                  <a:schemeClr val="tx1"/>
                </a:solidFill>
              </a:rPr>
              <a:t>-е</a:t>
            </a:r>
            <a:r>
              <a:rPr lang="en-US" dirty="0">
                <a:solidFill>
                  <a:schemeClr val="tx1"/>
                </a:solidFill>
              </a:rPr>
              <a:t>):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Documents and Settings\ivc_gerasimenkosv\Рабочий стол\task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149080"/>
            <a:ext cx="7643813" cy="2032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Практика</a:t>
            </a:r>
            <a:r>
              <a:rPr lang="en-US" sz="2000" b="1" dirty="0" smtClean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2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8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23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844824"/>
            <a:ext cx="8003232" cy="316835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dirty="0"/>
              <a:t>В классе </a:t>
            </a:r>
            <a:r>
              <a:rPr lang="ru-RU" b="1" dirty="0" err="1"/>
              <a:t>Math</a:t>
            </a:r>
            <a:r>
              <a:rPr lang="ru-RU" dirty="0"/>
              <a:t> есть полезная функция без аргументов, которая позволяет</a:t>
            </a:r>
            <a:r>
              <a:rPr lang="en-US" dirty="0"/>
              <a:t> </a:t>
            </a:r>
            <a:r>
              <a:rPr lang="ru-RU" dirty="0"/>
              <a:t>генерировать псевдослучайные значения, т.е. при каждом вызове этой функции она будет возвращать новое значение, предсказать которое очень сложно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Псевдослучайные числа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06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sz="3600" b="1" dirty="0"/>
              <a:t>Формула определения </a:t>
            </a:r>
            <a:r>
              <a:rPr lang="ru-RU" sz="3600" b="1" dirty="0" err="1"/>
              <a:t>диапазанов</a:t>
            </a:r>
            <a:r>
              <a:rPr lang="ru-RU" sz="3600" b="1" dirty="0"/>
              <a:t> допустимых значений для случайных чисел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None/>
            </a:pPr>
            <a:r>
              <a:rPr lang="ru-RU" sz="2800" dirty="0"/>
              <a:t>Чтобы задать случайное число из интервала </a:t>
            </a:r>
            <a:r>
              <a:rPr lang="en-US" sz="2800" dirty="0"/>
              <a:t>[</a:t>
            </a:r>
            <a:r>
              <a:rPr lang="en-US" sz="2800" dirty="0" err="1" smtClean="0"/>
              <a:t>a,b</a:t>
            </a:r>
            <a:r>
              <a:rPr lang="en-US" sz="2800" dirty="0" smtClean="0"/>
              <a:t>) </a:t>
            </a:r>
            <a:r>
              <a:rPr lang="ru-RU" sz="2800" dirty="0" smtClean="0"/>
              <a:t>необходимо </a:t>
            </a:r>
            <a:r>
              <a:rPr lang="ru-RU" sz="2800" dirty="0"/>
              <a:t>воспользоваться формулой</a:t>
            </a:r>
            <a:r>
              <a:rPr lang="en-US" sz="2800" dirty="0"/>
              <a:t>: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07704" y="2924944"/>
            <a:ext cx="48965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3200" b="1" dirty="0" err="1"/>
              <a:t>Math.random</a:t>
            </a:r>
            <a:r>
              <a:rPr lang="en-US" sz="3200" b="1" dirty="0"/>
              <a:t>()*(b-a)+a</a:t>
            </a:r>
            <a:endParaRPr lang="ru-RU" sz="32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4293096"/>
            <a:ext cx="568863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ru-RU" b="1" dirty="0"/>
              <a:t>Пример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sz="2000" dirty="0"/>
              <a:t>случайное число из промежутка </a:t>
            </a:r>
            <a:r>
              <a:rPr lang="en-US" sz="2000" dirty="0"/>
              <a:t>[</a:t>
            </a:r>
            <a:r>
              <a:rPr lang="en-US" sz="2000" dirty="0" smtClean="0"/>
              <a:t>2,7)</a:t>
            </a:r>
            <a:r>
              <a:rPr lang="ru-RU" sz="2000" dirty="0" smtClean="0"/>
              <a:t> </a:t>
            </a:r>
            <a:r>
              <a:rPr lang="ru-RU" sz="2000" dirty="0"/>
              <a:t>находится с помощью</a:t>
            </a:r>
          </a:p>
          <a:p>
            <a:pPr algn="ctr"/>
            <a:r>
              <a:rPr lang="en-US" sz="2400" b="1" i="1" dirty="0" err="1"/>
              <a:t>Math.random</a:t>
            </a:r>
            <a:r>
              <a:rPr lang="en-US" sz="2400" b="1" i="1" dirty="0"/>
              <a:t>()*5+2;</a:t>
            </a:r>
            <a:r>
              <a:rPr lang="ru-RU" sz="2400" b="1" dirty="0"/>
              <a:t> </a:t>
            </a:r>
            <a:endParaRPr lang="en-US" sz="2400" b="1" dirty="0"/>
          </a:p>
          <a:p>
            <a:pPr algn="ctr"/>
            <a:r>
              <a:rPr lang="en-US" dirty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20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Формы записи алгоритмов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 l="9450" t="28793" r="50978" b="24987"/>
          <a:stretch>
            <a:fillRect/>
          </a:stretch>
        </p:blipFill>
        <p:spPr bwMode="auto">
          <a:xfrm>
            <a:off x="251520" y="1340768"/>
            <a:ext cx="5702570" cy="53285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7349" name="Picture 5" descr="http://bigpo.ru/potrb/%D0%A2%D0%B5%D0%BC%D0%B0%3A+%D0%90%D0%BB%D0%B3%D0%BE%D1%80%D0%B8%D1%82%D0%BC%2C+%D1%81%D0%B2%D0%BE%D0%B9%D1%81%D1%82%D0%B2%D0%B0+%D0%B0%D0%BB%D0%B3%D0%BE%D1%80%D0%B8%D1%82%D0%BC%D0%B0.+%D0%98%D1%81%D0%BF%D0%BE%D0%BB%D0%BD%D0%B8%D1%82%D0%B5%D0%BB%D1%8C+%D0%B0%D0%BB%D0%B3%D0%BE%D1%80%D0%B8%D1%82%D0%BC%D0%BE%D0%B2b/9916_html_m7e9612ed.gif"/>
          <p:cNvPicPr>
            <a:picLocks noChangeAspect="1" noChangeArrowheads="1"/>
          </p:cNvPicPr>
          <p:nvPr/>
        </p:nvPicPr>
        <p:blipFill>
          <a:blip r:embed="rId5" cstate="print"/>
          <a:srcRect l="33298" r="42037"/>
          <a:stretch>
            <a:fillRect/>
          </a:stretch>
        </p:blipFill>
        <p:spPr bwMode="auto">
          <a:xfrm>
            <a:off x="6516216" y="1340768"/>
            <a:ext cx="2160240" cy="53285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Практические примеры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ru-RU" dirty="0">
                <a:solidFill>
                  <a:srgbClr val="00B050"/>
                </a:solidFill>
              </a:rPr>
              <a:t>1) Напишите программу вывода суммы двух случайных чисел. Первое число может принимать значение из диапазона </a:t>
            </a:r>
            <a:r>
              <a:rPr lang="en-US" dirty="0">
                <a:solidFill>
                  <a:srgbClr val="00B050"/>
                </a:solidFill>
              </a:rPr>
              <a:t>[0,10]</a:t>
            </a:r>
            <a:r>
              <a:rPr lang="ru-RU" dirty="0">
                <a:solidFill>
                  <a:srgbClr val="00B050"/>
                </a:solidFill>
              </a:rPr>
              <a:t>, второе число может принимать значение из отрезка </a:t>
            </a:r>
            <a:r>
              <a:rPr lang="en-US" dirty="0">
                <a:solidFill>
                  <a:srgbClr val="00B050"/>
                </a:solidFill>
              </a:rPr>
              <a:t>[25,35]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2) </a:t>
            </a:r>
            <a:r>
              <a:rPr lang="ru-RU" dirty="0">
                <a:solidFill>
                  <a:srgbClr val="FF0000"/>
                </a:solidFill>
              </a:rPr>
              <a:t>Написать программу сравнения двух  случайных чисел. В результате должна содержаться информация</a:t>
            </a:r>
            <a:r>
              <a:rPr lang="en-US" dirty="0">
                <a:solidFill>
                  <a:srgbClr val="FF0000"/>
                </a:solidFill>
              </a:rPr>
              <a:t> – </a:t>
            </a:r>
            <a:r>
              <a:rPr lang="ru-RU" dirty="0">
                <a:solidFill>
                  <a:srgbClr val="FF0000"/>
                </a:solidFill>
              </a:rPr>
              <a:t>насколько одно число больше другого. Используйте модуль числа</a:t>
            </a:r>
          </a:p>
        </p:txBody>
      </p:sp>
    </p:spTree>
    <p:extLst>
      <p:ext uri="{BB962C8B-B14F-4D97-AF65-F5344CB8AC3E}">
        <p14:creationId xmlns:p14="http://schemas.microsoft.com/office/powerpoint/2010/main" val="2910026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 algn="just">
              <a:buAutoNum type="arabicPeriod" startAt="2"/>
            </a:pPr>
            <a:r>
              <a:rPr lang="ru-RU" dirty="0">
                <a:solidFill>
                  <a:schemeClr val="tx1"/>
                </a:solidFill>
              </a:rPr>
              <a:t>Написать программу, которая проверяет принадлежит ли случайно сгенерированное число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из отрезка  (-10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10) интервалу </a:t>
            </a:r>
            <a:r>
              <a:rPr lang="en-US" dirty="0">
                <a:solidFill>
                  <a:schemeClr val="tx1"/>
                </a:solidFill>
              </a:rPr>
              <a:t>[-3,5]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514350" indent="-514350" algn="just">
              <a:buAutoNum type="arabicPeriod" startAt="2"/>
            </a:pPr>
            <a:endParaRPr lang="ru-RU" dirty="0"/>
          </a:p>
          <a:p>
            <a:pPr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65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Практические примеры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ru-RU" dirty="0">
                <a:solidFill>
                  <a:srgbClr val="00B050"/>
                </a:solidFill>
              </a:rPr>
              <a:t>1) Напишите программу вывода суммы двух случайных чисел. Первое число может принимать значение из диапазона </a:t>
            </a:r>
            <a:r>
              <a:rPr lang="en-US" dirty="0">
                <a:solidFill>
                  <a:srgbClr val="00B050"/>
                </a:solidFill>
              </a:rPr>
              <a:t>[0,10]</a:t>
            </a:r>
            <a:r>
              <a:rPr lang="ru-RU" dirty="0">
                <a:solidFill>
                  <a:srgbClr val="00B050"/>
                </a:solidFill>
              </a:rPr>
              <a:t>, второе число может принимать значение из отрезка </a:t>
            </a:r>
            <a:r>
              <a:rPr lang="en-US" dirty="0">
                <a:solidFill>
                  <a:srgbClr val="00B050"/>
                </a:solidFill>
              </a:rPr>
              <a:t>[</a:t>
            </a:r>
            <a:r>
              <a:rPr lang="en-US" dirty="0" smtClean="0">
                <a:solidFill>
                  <a:srgbClr val="00B050"/>
                </a:solidFill>
              </a:rPr>
              <a:t>25,35]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1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-3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ru-RU" dirty="0">
                <a:solidFill>
                  <a:schemeClr val="tx1"/>
                </a:solidFill>
              </a:rPr>
              <a:t>Создать 3 переменные с годами выпуска автомобиля. Переменные должны создаваться случайным образом в определенном диапазоне. Вывести года выпуска в порядке убывания.</a:t>
            </a:r>
          </a:p>
        </p:txBody>
      </p:sp>
    </p:spTree>
    <p:extLst>
      <p:ext uri="{BB962C8B-B14F-4D97-AF65-F5344CB8AC3E}">
        <p14:creationId xmlns:p14="http://schemas.microsoft.com/office/powerpoint/2010/main" val="329566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Считывание с консоли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600201"/>
            <a:ext cx="8579296" cy="139675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ru-RU" dirty="0"/>
              <a:t>	Для считывания с консоли существует специальный встроенный класс, который носит название </a:t>
            </a:r>
            <a:r>
              <a:rPr lang="ru-RU" b="1" dirty="0" err="1"/>
              <a:t>Scanner</a:t>
            </a:r>
            <a:r>
              <a:rPr lang="ru-RU" dirty="0"/>
              <a:t>.</a:t>
            </a:r>
          </a:p>
        </p:txBody>
      </p:sp>
      <p:pic>
        <p:nvPicPr>
          <p:cNvPr id="1027" name="Picture 3" descr="C:\Documents and Settings\ivc_gerasimenkosv\Рабочий стол\sc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944" y="3657149"/>
            <a:ext cx="6088481" cy="2304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8836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Основные методы класса </a:t>
            </a:r>
            <a:r>
              <a:rPr lang="en-US" dirty="0"/>
              <a:t>Scanner</a:t>
            </a:r>
            <a:endParaRPr lang="ru-RU" dirty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613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Имя</a:t>
                      </a:r>
                      <a:r>
                        <a:rPr lang="ru-RU" baseline="0" dirty="0"/>
                        <a:t> метода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Возвращаемое 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Описание метода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hasNextBoolean</a:t>
                      </a:r>
                      <a:r>
                        <a:rPr lang="en-US" sz="1400" dirty="0"/>
                        <a:t>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true/false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Метод</a:t>
                      </a:r>
                      <a:r>
                        <a:rPr lang="ru-RU" sz="1400" baseline="0" dirty="0"/>
                        <a:t> осуществляет проверку на введенное значение Булевского типа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hasNextInt</a:t>
                      </a:r>
                      <a:r>
                        <a:rPr lang="en-US" sz="1400" dirty="0"/>
                        <a:t>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true/false</a:t>
                      </a:r>
                      <a:endParaRPr lang="ru-RU" sz="1400" dirty="0"/>
                    </a:p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Метод возвращает</a:t>
                      </a:r>
                      <a:r>
                        <a:rPr lang="ru-RU" sz="1400" baseline="0" dirty="0"/>
                        <a:t> </a:t>
                      </a:r>
                      <a:r>
                        <a:rPr lang="en-US" sz="1400" baseline="0" dirty="0"/>
                        <a:t>true</a:t>
                      </a:r>
                      <a:r>
                        <a:rPr lang="ru-RU" sz="1400" baseline="0" dirty="0"/>
                        <a:t>, если введено значение типа </a:t>
                      </a:r>
                      <a:r>
                        <a:rPr lang="en-US" sz="1400" b="1" baseline="0" dirty="0" err="1"/>
                        <a:t>Int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hasNextDouble</a:t>
                      </a:r>
                      <a:r>
                        <a:rPr lang="en-US" sz="1400" dirty="0" smtClean="0"/>
                        <a:t>()</a:t>
                      </a:r>
                      <a:r>
                        <a:rPr lang="ru-RU" sz="1400" dirty="0" smtClean="0"/>
                        <a:t>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true/false</a:t>
                      </a:r>
                      <a:endParaRPr lang="ru-RU" sz="1400" dirty="0"/>
                    </a:p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Метод возвращает</a:t>
                      </a:r>
                      <a:r>
                        <a:rPr lang="ru-RU" sz="1400" baseline="0" dirty="0"/>
                        <a:t> </a:t>
                      </a:r>
                      <a:r>
                        <a:rPr lang="en-US" sz="1400" baseline="0" dirty="0"/>
                        <a:t>true</a:t>
                      </a:r>
                      <a:r>
                        <a:rPr lang="ru-RU" sz="1400" baseline="0" dirty="0"/>
                        <a:t>, если введено значение типа </a:t>
                      </a:r>
                      <a:r>
                        <a:rPr lang="en-US" sz="1400" b="1" baseline="0" dirty="0"/>
                        <a:t>Double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nextBoolean</a:t>
                      </a:r>
                      <a:r>
                        <a:rPr lang="en-US" sz="1400" dirty="0"/>
                        <a:t>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boolean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Метод</a:t>
                      </a:r>
                      <a:r>
                        <a:rPr lang="ru-RU" sz="1400" baseline="0" dirty="0"/>
                        <a:t> возвращает введенное значение типа </a:t>
                      </a:r>
                      <a:r>
                        <a:rPr lang="en-US" sz="1400" baseline="0" dirty="0"/>
                        <a:t>Boolean</a:t>
                      </a:r>
                      <a:r>
                        <a:rPr lang="ru-RU" sz="1400" baseline="0" dirty="0"/>
                        <a:t> 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nextInt</a:t>
                      </a:r>
                      <a:r>
                        <a:rPr lang="en-US" sz="1400" dirty="0"/>
                        <a:t>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int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Метод</a:t>
                      </a:r>
                      <a:r>
                        <a:rPr lang="ru-RU" sz="1400" baseline="0" dirty="0"/>
                        <a:t> возвращает введенное значение типа </a:t>
                      </a:r>
                      <a:r>
                        <a:rPr lang="en-US" sz="1400" baseline="0" dirty="0" err="1"/>
                        <a:t>Int</a:t>
                      </a:r>
                      <a:r>
                        <a:rPr lang="ru-RU" sz="1400" baseline="0" dirty="0"/>
                        <a:t> 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nextDouble</a:t>
                      </a:r>
                      <a:r>
                        <a:rPr lang="en-US" sz="1400" dirty="0"/>
                        <a:t>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double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Метод</a:t>
                      </a:r>
                      <a:r>
                        <a:rPr lang="ru-RU" sz="1400" baseline="0" dirty="0"/>
                        <a:t> возвращает введенное значение типа </a:t>
                      </a:r>
                      <a:r>
                        <a:rPr lang="en-US" sz="1400" baseline="0" dirty="0"/>
                        <a:t>Double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close()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void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Прекращение</a:t>
                      </a:r>
                      <a:r>
                        <a:rPr lang="ru-RU" sz="1400" baseline="0" dirty="0"/>
                        <a:t> работы со сканнером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05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Практические примеры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algn="just">
              <a:lnSpc>
                <a:spcPct val="160000"/>
              </a:lnSpc>
            </a:pPr>
            <a:r>
              <a:rPr lang="ru-RU" dirty="0">
                <a:solidFill>
                  <a:srgbClr val="FF0000"/>
                </a:solidFill>
              </a:rPr>
              <a:t>Исправить код таким образом чтобы ГИБДД не выписывала штраф в случае если скорость движения </a:t>
            </a:r>
            <a:r>
              <a:rPr lang="ru-RU" dirty="0" smtClean="0">
                <a:solidFill>
                  <a:srgbClr val="FF0000"/>
                </a:solidFill>
              </a:rPr>
              <a:t>ТС ниже 80 км/ч.</a:t>
            </a:r>
            <a:endParaRPr lang="ru-RU" dirty="0">
              <a:solidFill>
                <a:srgbClr val="FF0000"/>
              </a:solidFill>
            </a:endParaRPr>
          </a:p>
          <a:p>
            <a:pPr algn="just">
              <a:lnSpc>
                <a:spcPct val="160000"/>
              </a:lnSpc>
            </a:pPr>
            <a:r>
              <a:rPr lang="ru-RU" dirty="0">
                <a:solidFill>
                  <a:srgbClr val="FF0000"/>
                </a:solidFill>
              </a:rPr>
              <a:t>Исправить код так чтобы </a:t>
            </a:r>
            <a:r>
              <a:rPr lang="ru-RU" dirty="0" smtClean="0">
                <a:solidFill>
                  <a:srgbClr val="FF0000"/>
                </a:solidFill>
              </a:rPr>
              <a:t>штраф </a:t>
            </a:r>
            <a:r>
              <a:rPr lang="ru-RU" dirty="0">
                <a:solidFill>
                  <a:srgbClr val="FF0000"/>
                </a:solidFill>
              </a:rPr>
              <a:t>был уменьшен в 2 раза если срок оплаты менее 30 дней</a:t>
            </a:r>
          </a:p>
        </p:txBody>
      </p:sp>
    </p:spTree>
    <p:extLst>
      <p:ext uri="{BB962C8B-B14F-4D97-AF65-F5344CB8AC3E}">
        <p14:creationId xmlns:p14="http://schemas.microsoft.com/office/powerpoint/2010/main" val="1963856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Определение цикла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350" t="38754" r="18101" b="20207"/>
          <a:stretch>
            <a:fillRect/>
          </a:stretch>
        </p:blipFill>
        <p:spPr bwMode="auto">
          <a:xfrm>
            <a:off x="251520" y="1916832"/>
            <a:ext cx="8568952" cy="41044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2720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/>
              <a:t>Определение цикла с предусловием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569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b="1" dirty="0"/>
              <a:t>Цикл с предусловием </a:t>
            </a:r>
            <a:r>
              <a:rPr lang="ru-RU" dirty="0"/>
              <a:t>— цикл, который выполняется пока истинно некоторое условие, указанное перед его началом. Это условие проверяется до выполнения тела цикла, поэтому тело может быть не выполнено ни разу (если условие с самого начала ложно).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25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9221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Блок-схема цикла с предусловием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5550" t="53999" r="41500" b="12881"/>
          <a:stretch>
            <a:fillRect/>
          </a:stretch>
        </p:blipFill>
        <p:spPr bwMode="auto">
          <a:xfrm>
            <a:off x="1835696" y="1628800"/>
            <a:ext cx="5184576" cy="467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9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Способы записи алгоритмов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 l="15947" t="26578" r="40938" b="40938"/>
          <a:stretch>
            <a:fillRect/>
          </a:stretch>
        </p:blipFill>
        <p:spPr bwMode="auto">
          <a:xfrm>
            <a:off x="611559" y="1556792"/>
            <a:ext cx="7526473" cy="453650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Цикл </a:t>
            </a:r>
            <a:r>
              <a:rPr lang="en-US" b="1" dirty="0"/>
              <a:t>While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835696" y="1628800"/>
            <a:ext cx="5526360" cy="18158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while(&lt;</a:t>
            </a:r>
            <a:r>
              <a:rPr lang="ru-RU" sz="2800" dirty="0"/>
              <a:t>условие&gt;)</a:t>
            </a:r>
          </a:p>
          <a:p>
            <a:r>
              <a:rPr lang="ru-RU" sz="2800" dirty="0"/>
              <a:t>{</a:t>
            </a:r>
          </a:p>
          <a:p>
            <a:r>
              <a:rPr lang="ru-RU" sz="2800" dirty="0"/>
              <a:t>   &lt;тело цикла&gt;</a:t>
            </a:r>
          </a:p>
          <a:p>
            <a:r>
              <a:rPr lang="ru-RU" sz="2800" dirty="0"/>
              <a:t>}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573016"/>
            <a:ext cx="8424936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400" dirty="0"/>
              <a:t>Последовательность инструкций, предназначенная для многократного исполнения, называется </a:t>
            </a:r>
            <a:r>
              <a:rPr lang="ru-RU" sz="2400" b="1" dirty="0"/>
              <a:t>телом цикла</a:t>
            </a:r>
            <a:r>
              <a:rPr lang="ru-RU" sz="2400" dirty="0"/>
              <a:t>. Единичное выполнение тела цикла называется </a:t>
            </a:r>
            <a:r>
              <a:rPr lang="ru-RU" sz="2400" b="1" dirty="0"/>
              <a:t>итерацией</a:t>
            </a:r>
            <a:r>
              <a:rPr lang="ru-RU" sz="2400" dirty="0"/>
              <a:t>. Выражение определяющее, будет в очередной раз выполняться итерация, или цикл завершится, называется условием выхода или </a:t>
            </a:r>
            <a:r>
              <a:rPr lang="ru-RU" sz="2400" b="1" dirty="0"/>
              <a:t>условием окончания цикла</a:t>
            </a:r>
            <a:r>
              <a:rPr lang="en-US" sz="2400" dirty="0"/>
              <a:t>. </a:t>
            </a:r>
            <a:r>
              <a:rPr lang="ru-RU" sz="2400" dirty="0"/>
              <a:t>Переменная, хранящая текущий номер итерации, называется счётчиком итераций цикла или просто </a:t>
            </a:r>
            <a:r>
              <a:rPr lang="ru-RU" sz="2400" b="1" dirty="0"/>
              <a:t>счётчиком цикла.</a:t>
            </a:r>
          </a:p>
        </p:txBody>
      </p:sp>
    </p:spTree>
    <p:extLst>
      <p:ext uri="{BB962C8B-B14F-4D97-AF65-F5344CB8AC3E}">
        <p14:creationId xmlns:p14="http://schemas.microsoft.com/office/powerpoint/2010/main" val="336754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smtClean="0"/>
              <a:t>Практика-2</a:t>
            </a:r>
            <a:endParaRPr lang="ru-RU" b="1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Написать программу, которая выводит на экран таблицу квадратов первых десяти целых чисел.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FF0000"/>
                </a:solidFill>
              </a:rPr>
              <a:t>Найти сумму положительных нечетных чисел, меньших 50 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ru-RU" dirty="0" smtClean="0">
                <a:solidFill>
                  <a:srgbClr val="FF0000"/>
                </a:solidFill>
              </a:rPr>
              <a:t>Вывести </a:t>
            </a:r>
            <a:r>
              <a:rPr lang="ru-RU" dirty="0">
                <a:solidFill>
                  <a:srgbClr val="FF0000"/>
                </a:solidFill>
              </a:rPr>
              <a:t>на экран все целые числа от 100 до 200 кратные 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567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Определение цикла с постусловием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144016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b="1" dirty="0"/>
              <a:t>Цикл с постусловием </a:t>
            </a:r>
            <a:r>
              <a:rPr lang="ru-RU" sz="2400" dirty="0"/>
              <a:t>— цикл, в котором условие проверяется после выполнения тела цикла. Отсюда следует, что тело всегда выполняется хотя бы один раз</a:t>
            </a:r>
          </a:p>
        </p:txBody>
      </p:sp>
    </p:spTree>
    <p:extLst>
      <p:ext uri="{BB962C8B-B14F-4D97-AF65-F5344CB8AC3E}">
        <p14:creationId xmlns:p14="http://schemas.microsoft.com/office/powerpoint/2010/main" val="3010352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9221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Блок-схема цикла с постусловием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2225" y="1671638"/>
            <a:ext cx="401955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6613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/>
              <a:t>Цикл </a:t>
            </a:r>
            <a:r>
              <a:rPr lang="en-US" sz="3600" b="1" dirty="0"/>
              <a:t>do-while</a:t>
            </a:r>
            <a:endParaRPr lang="ru-RU" sz="36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55576" y="1844824"/>
            <a:ext cx="7560840" cy="35569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sz="3600" dirty="0" err="1"/>
              <a:t>do</a:t>
            </a:r>
            <a:endParaRPr lang="ru-RU" sz="3600" dirty="0"/>
          </a:p>
          <a:p>
            <a:pPr>
              <a:buNone/>
            </a:pPr>
            <a:r>
              <a:rPr lang="ru-RU" sz="3600" dirty="0"/>
              <a:t>{</a:t>
            </a:r>
          </a:p>
          <a:p>
            <a:pPr>
              <a:buNone/>
            </a:pPr>
            <a:r>
              <a:rPr lang="ru-RU" sz="3600" dirty="0"/>
              <a:t>    &lt;тело цикла&gt;</a:t>
            </a:r>
          </a:p>
          <a:p>
            <a:pPr>
              <a:buNone/>
            </a:pPr>
            <a:r>
              <a:rPr lang="ru-RU" sz="3600" dirty="0"/>
              <a:t>}</a:t>
            </a:r>
          </a:p>
          <a:p>
            <a:pPr>
              <a:buNone/>
            </a:pPr>
            <a:r>
              <a:rPr lang="ru-RU" sz="3600" dirty="0" err="1"/>
              <a:t>while</a:t>
            </a:r>
            <a:r>
              <a:rPr lang="ru-RU" sz="3600" dirty="0"/>
              <a:t>(&lt;условие продолжения цикла&gt;)</a:t>
            </a:r>
          </a:p>
        </p:txBody>
      </p:sp>
    </p:spTree>
    <p:extLst>
      <p:ext uri="{BB962C8B-B14F-4D97-AF65-F5344CB8AC3E}">
        <p14:creationId xmlns:p14="http://schemas.microsoft.com/office/powerpoint/2010/main" val="236026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Пример использования цикла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do-while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1860059"/>
            <a:ext cx="8229600" cy="341297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=3; // </a:t>
            </a:r>
            <a:r>
              <a:rPr lang="ru-RU" b="1" dirty="0"/>
              <a:t>инициализация счетчика</a:t>
            </a:r>
            <a:endParaRPr lang="en-US" b="1" dirty="0"/>
          </a:p>
          <a:p>
            <a:pPr>
              <a:buNone/>
            </a:pPr>
            <a:r>
              <a:rPr lang="en-US" b="1" dirty="0"/>
              <a:t>do{</a:t>
            </a:r>
          </a:p>
          <a:p>
            <a:pPr>
              <a:buNone/>
            </a:pPr>
            <a:r>
              <a:rPr lang="ru-RU" dirty="0"/>
              <a:t>		</a:t>
            </a:r>
            <a:r>
              <a:rPr lang="en-US" dirty="0" err="1"/>
              <a:t>System.</a:t>
            </a:r>
            <a:r>
              <a:rPr lang="en-US" i="1" dirty="0" err="1"/>
              <a:t>out.println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);</a:t>
            </a:r>
          </a:p>
          <a:p>
            <a:pPr>
              <a:buNone/>
            </a:pPr>
            <a:r>
              <a:rPr lang="ru-RU" dirty="0"/>
              <a:t>		</a:t>
            </a:r>
            <a:r>
              <a:rPr lang="en-US" dirty="0" err="1"/>
              <a:t>i</a:t>
            </a:r>
            <a:r>
              <a:rPr lang="en-US" dirty="0"/>
              <a:t>++;</a:t>
            </a:r>
          </a:p>
          <a:p>
            <a:pPr>
              <a:buNone/>
            </a:pPr>
            <a:r>
              <a:rPr lang="ru-RU" dirty="0"/>
              <a:t>}</a:t>
            </a:r>
          </a:p>
          <a:p>
            <a:pPr>
              <a:buNone/>
            </a:pPr>
            <a:r>
              <a:rPr lang="en-US" b="1" dirty="0" smtClean="0"/>
              <a:t>while(</a:t>
            </a:r>
            <a:r>
              <a:rPr lang="en-US" b="1" dirty="0" err="1" smtClean="0"/>
              <a:t>i</a:t>
            </a:r>
            <a:r>
              <a:rPr lang="en-US" b="1" dirty="0" smtClean="0"/>
              <a:t>&lt;5</a:t>
            </a:r>
            <a:r>
              <a:rPr lang="en-US" b="1" dirty="0"/>
              <a:t>);</a:t>
            </a:r>
            <a:r>
              <a:rPr lang="ru-RU" b="1" dirty="0"/>
              <a:t> //условие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13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Цикл со счетчиком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ru-RU" sz="2400" dirty="0"/>
              <a:t>Цикл со счётчиком — цикл, в котором некоторая переменная изменяет своё значение от заданного начального значения до конечного значения с некоторым шагом.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750" t="52434" r="41051" b="15887"/>
          <a:stretch>
            <a:fillRect/>
          </a:stretch>
        </p:blipFill>
        <p:spPr bwMode="auto">
          <a:xfrm>
            <a:off x="2771800" y="3573016"/>
            <a:ext cx="403244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8649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Описание цикла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2800" b="1" dirty="0" err="1"/>
              <a:t>for</a:t>
            </a:r>
            <a:r>
              <a:rPr lang="ru-RU" sz="2400" dirty="0"/>
              <a:t> (/*</a:t>
            </a:r>
            <a:r>
              <a:rPr lang="ru-RU" sz="2400" b="1" dirty="0"/>
              <a:t>выражение1</a:t>
            </a:r>
            <a:r>
              <a:rPr lang="ru-RU" sz="2400" dirty="0"/>
              <a:t>*/; /*</a:t>
            </a:r>
            <a:r>
              <a:rPr lang="ru-RU" sz="2400" b="1" dirty="0"/>
              <a:t>выражение2</a:t>
            </a:r>
            <a:r>
              <a:rPr lang="ru-RU" sz="2400" dirty="0"/>
              <a:t>*/; /*</a:t>
            </a:r>
            <a:r>
              <a:rPr lang="ru-RU" sz="2400" b="1" dirty="0"/>
              <a:t>выражение3</a:t>
            </a:r>
            <a:r>
              <a:rPr lang="ru-RU" sz="2400" dirty="0"/>
              <a:t>*/)</a:t>
            </a:r>
            <a:r>
              <a:rPr lang="en-US" sz="2400" dirty="0"/>
              <a:t>{</a:t>
            </a:r>
            <a:endParaRPr lang="ru-RU" sz="2400" dirty="0"/>
          </a:p>
          <a:p>
            <a:pPr>
              <a:buNone/>
            </a:pPr>
            <a:r>
              <a:rPr lang="en-US" sz="2400" dirty="0"/>
              <a:t>	</a:t>
            </a:r>
            <a:r>
              <a:rPr lang="ru-RU" sz="2400" dirty="0"/>
              <a:t>/*один оператор или блок операторов*/;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ru-RU" sz="2400" dirty="0"/>
              <a:t> </a:t>
            </a:r>
            <a:r>
              <a:rPr lang="ru-RU" sz="2400" b="1" dirty="0"/>
              <a:t>Выражение 1</a:t>
            </a:r>
            <a:r>
              <a:rPr lang="ru-RU" sz="2400" dirty="0"/>
              <a:t> - объявление (и) или инициализация, ранее объявленной, переменной-счетчика, которая будет отвечать за истинность условия в цикле </a:t>
            </a:r>
            <a:r>
              <a:rPr lang="ru-RU" sz="2400" dirty="0" err="1"/>
              <a:t>for</a:t>
            </a:r>
            <a:r>
              <a:rPr lang="ru-RU" sz="2400" dirty="0"/>
              <a:t>.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			</a:t>
            </a:r>
            <a:r>
              <a:rPr lang="ru-RU" sz="2400" b="1" i="1" dirty="0"/>
              <a:t>Пример</a:t>
            </a:r>
            <a:r>
              <a:rPr lang="ru-RU" sz="2400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pPr>
              <a:buNone/>
            </a:pPr>
            <a:r>
              <a:rPr lang="ru-RU" sz="2400" b="1" dirty="0"/>
              <a:t>Выражение 2</a:t>
            </a:r>
            <a:r>
              <a:rPr lang="ru-RU" sz="2400" dirty="0"/>
              <a:t> - это условие продолжения цикла </a:t>
            </a:r>
            <a:r>
              <a:rPr lang="ru-RU" sz="2400" dirty="0" err="1"/>
              <a:t>for</a:t>
            </a:r>
            <a:r>
              <a:rPr lang="ru-RU" sz="2400" dirty="0"/>
              <a:t>, оно проверяется на истинность.</a:t>
            </a:r>
            <a:r>
              <a:rPr lang="en-US" sz="2400" dirty="0"/>
              <a:t> </a:t>
            </a:r>
          </a:p>
          <a:p>
            <a:pPr>
              <a:buNone/>
            </a:pPr>
            <a:r>
              <a:rPr lang="en-US" sz="2400" b="1" i="1" dirty="0"/>
              <a:t>				</a:t>
            </a:r>
            <a:r>
              <a:rPr lang="ru-RU" sz="2400" b="1" i="1" dirty="0"/>
              <a:t>Пример</a:t>
            </a:r>
            <a:r>
              <a:rPr lang="en-US" sz="2400" b="1" i="1" dirty="0"/>
              <a:t>:</a:t>
            </a:r>
            <a:r>
              <a:rPr lang="ru-RU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&lt;10;</a:t>
            </a:r>
          </a:p>
          <a:p>
            <a:pPr>
              <a:buNone/>
            </a:pPr>
            <a:r>
              <a:rPr lang="ru-RU" sz="2400" b="1" dirty="0"/>
              <a:t>Выражение 3</a:t>
            </a:r>
            <a:r>
              <a:rPr lang="ru-RU" sz="2400" dirty="0"/>
              <a:t> изменяет значение переменной-счетчика. 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				</a:t>
            </a:r>
            <a:r>
              <a:rPr lang="ru-RU" sz="2400" b="1" i="1" dirty="0"/>
              <a:t>Пример</a:t>
            </a:r>
            <a:r>
              <a:rPr lang="en-US" sz="2400" b="1" i="1" dirty="0"/>
              <a:t>:</a:t>
            </a:r>
            <a:r>
              <a:rPr lang="ru-RU" sz="2400" b="1" i="1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pPr>
              <a:buNone/>
            </a:pPr>
            <a:r>
              <a:rPr lang="ru-RU" sz="2400" b="1" dirty="0"/>
              <a:t>Таким образом, имеем</a:t>
            </a:r>
            <a:r>
              <a:rPr lang="en-US" sz="2400" b="1" dirty="0"/>
              <a:t>:</a:t>
            </a:r>
            <a:r>
              <a:rPr lang="ru-RU" sz="2400" b="1" dirty="0"/>
              <a:t>	</a:t>
            </a:r>
          </a:p>
          <a:p>
            <a:pPr>
              <a:buNone/>
            </a:pPr>
            <a:r>
              <a:rPr lang="ru-RU" sz="2400" b="1" dirty="0"/>
              <a:t>		</a:t>
            </a:r>
            <a:r>
              <a:rPr lang="en-US" sz="2400" dirty="0"/>
              <a:t>		</a:t>
            </a:r>
            <a:r>
              <a:rPr lang="en-US" sz="2400" b="1" dirty="0"/>
              <a:t>for ( </a:t>
            </a:r>
            <a:r>
              <a:rPr lang="en-US" sz="2400" b="1" dirty="0" err="1"/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= 0; </a:t>
            </a:r>
            <a:r>
              <a:rPr lang="en-US" sz="2400" b="1" dirty="0" err="1"/>
              <a:t>i</a:t>
            </a:r>
            <a:r>
              <a:rPr lang="en-US" sz="2400" b="1" dirty="0"/>
              <a:t> &lt; 15; </a:t>
            </a:r>
            <a:r>
              <a:rPr lang="en-US" sz="2400" b="1" dirty="0" err="1"/>
              <a:t>i</a:t>
            </a:r>
            <a:r>
              <a:rPr lang="en-US" sz="2400" b="1" dirty="0"/>
              <a:t>++){</a:t>
            </a:r>
            <a:r>
              <a:rPr lang="ru-RU" sz="2400" b="1" dirty="0"/>
              <a:t>тело цикла</a:t>
            </a:r>
            <a:r>
              <a:rPr lang="en-US" sz="2400" b="1" dirty="0"/>
              <a:t>}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88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Сравнение циклов </a:t>
            </a:r>
            <a:r>
              <a:rPr lang="en-US" b="1" dirty="0"/>
              <a:t>while </a:t>
            </a:r>
            <a:r>
              <a:rPr lang="ru-RU" b="1" dirty="0"/>
              <a:t>и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dirty="0" err="1"/>
              <a:t>for</a:t>
            </a:r>
            <a:r>
              <a:rPr lang="ru-RU" dirty="0"/>
              <a:t> (</a:t>
            </a:r>
            <a:r>
              <a:rPr lang="ru-RU" dirty="0" err="1"/>
              <a:t>i</a:t>
            </a:r>
            <a:r>
              <a:rPr lang="ru-RU" dirty="0"/>
              <a:t> = 0; </a:t>
            </a:r>
            <a:r>
              <a:rPr lang="ru-RU" dirty="0" err="1"/>
              <a:t>i</a:t>
            </a:r>
            <a:r>
              <a:rPr lang="ru-RU" dirty="0"/>
              <a:t> &lt; 10; </a:t>
            </a:r>
            <a:r>
              <a:rPr lang="ru-RU" dirty="0" err="1"/>
              <a:t>i</a:t>
            </a:r>
            <a:r>
              <a:rPr lang="en-US" dirty="0"/>
              <a:t>++</a:t>
            </a:r>
            <a:r>
              <a:rPr lang="ru-RU" dirty="0"/>
              <a:t>)</a:t>
            </a:r>
          </a:p>
          <a:p>
            <a:pPr>
              <a:buNone/>
            </a:pPr>
            <a:r>
              <a:rPr lang="ru-RU" dirty="0"/>
              <a:t>{</a:t>
            </a:r>
          </a:p>
          <a:p>
            <a:pPr>
              <a:buNone/>
            </a:pPr>
            <a:r>
              <a:rPr lang="ru-RU" dirty="0"/>
              <a:t>  ... тело цикла </a:t>
            </a:r>
          </a:p>
          <a:p>
            <a:pPr>
              <a:buNone/>
            </a:pPr>
            <a:r>
              <a:rPr lang="ru-RU" dirty="0"/>
              <a:t>}</a:t>
            </a:r>
          </a:p>
          <a:p>
            <a:endParaRPr lang="ru-RU" dirty="0"/>
          </a:p>
          <a:p>
            <a:pPr>
              <a:buNone/>
            </a:pPr>
            <a:r>
              <a:rPr lang="ru-RU" dirty="0"/>
              <a:t>Цикл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ru-RU" dirty="0"/>
              <a:t>фактически представляет собой другую форму записи цикла </a:t>
            </a:r>
            <a:r>
              <a:rPr lang="en-US" b="1" dirty="0"/>
              <a:t>while</a:t>
            </a:r>
            <a:endParaRPr lang="ru-RU" b="1" dirty="0"/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 err="1"/>
              <a:t>i</a:t>
            </a:r>
            <a:r>
              <a:rPr lang="ru-RU" dirty="0"/>
              <a:t> = 0;</a:t>
            </a:r>
          </a:p>
          <a:p>
            <a:pPr>
              <a:buNone/>
            </a:pPr>
            <a:r>
              <a:rPr lang="ru-RU" dirty="0" err="1"/>
              <a:t>while</a:t>
            </a:r>
            <a:r>
              <a:rPr lang="ru-RU" dirty="0"/>
              <a:t> (</a:t>
            </a:r>
            <a:r>
              <a:rPr lang="ru-RU" dirty="0" err="1"/>
              <a:t>i</a:t>
            </a:r>
            <a:r>
              <a:rPr lang="ru-RU" dirty="0"/>
              <a:t> &lt; 10)</a:t>
            </a:r>
          </a:p>
          <a:p>
            <a:pPr>
              <a:buNone/>
            </a:pPr>
            <a:r>
              <a:rPr lang="ru-RU" dirty="0"/>
              <a:t>{</a:t>
            </a:r>
          </a:p>
          <a:p>
            <a:pPr>
              <a:buNone/>
            </a:pPr>
            <a:r>
              <a:rPr lang="ru-RU" dirty="0"/>
              <a:t>  ... тело цикла </a:t>
            </a:r>
          </a:p>
          <a:p>
            <a:pPr>
              <a:buNone/>
            </a:pPr>
            <a:r>
              <a:rPr lang="ru-RU" dirty="0"/>
              <a:t>  </a:t>
            </a:r>
            <a:r>
              <a:rPr lang="en-US" dirty="0" err="1"/>
              <a:t>i</a:t>
            </a:r>
            <a:r>
              <a:rPr lang="en-US" dirty="0"/>
              <a:t>++</a:t>
            </a:r>
            <a:r>
              <a:rPr lang="ru-RU" dirty="0"/>
              <a:t>;</a:t>
            </a:r>
          </a:p>
          <a:p>
            <a:pPr>
              <a:buNone/>
            </a:pPr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3629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ru-RU" sz="2400" dirty="0">
                <a:solidFill>
                  <a:schemeClr val="tx1"/>
                </a:solidFill>
              </a:rPr>
              <a:t>Написать программу проверки таблицы умножения и выставления оценки пользователю. Из 5 примеров – за одну допущенную ошибку – 4 балла, за две ошибки – 3 балла. Если допущено более 2 ошибок то результат неудовлетворительный. После каждой ошибки необходимо выводить правильный ответ.</a:t>
            </a:r>
          </a:p>
          <a:p>
            <a:pPr algn="just"/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Псевдокод. Примеры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63492" name="Picture 4" descr="http://rpp.nashaucheba.ru/pars_docs/refs/2/1087/img23.jpg"/>
          <p:cNvPicPr>
            <a:picLocks noChangeAspect="1" noChangeArrowheads="1"/>
          </p:cNvPicPr>
          <p:nvPr/>
        </p:nvPicPr>
        <p:blipFill>
          <a:blip r:embed="rId4" cstate="print"/>
          <a:srcRect l="30240" t="15161" r="29126" b="6720"/>
          <a:stretch>
            <a:fillRect/>
          </a:stretch>
        </p:blipFill>
        <p:spPr bwMode="auto">
          <a:xfrm>
            <a:off x="5076056" y="1268760"/>
            <a:ext cx="3744416" cy="53989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3499" name="Picture 11"/>
          <p:cNvPicPr>
            <a:picLocks noChangeAspect="1" noChangeArrowheads="1"/>
          </p:cNvPicPr>
          <p:nvPr/>
        </p:nvPicPr>
        <p:blipFill>
          <a:blip r:embed="rId5" cstate="print"/>
          <a:srcRect l="12201" t="51679" r="65946" b="27192"/>
          <a:stretch>
            <a:fillRect/>
          </a:stretch>
        </p:blipFill>
        <p:spPr bwMode="auto">
          <a:xfrm>
            <a:off x="251520" y="1268760"/>
            <a:ext cx="4468466" cy="345638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Использование оператора </a:t>
            </a:r>
            <a:r>
              <a:rPr lang="en-US" b="1" dirty="0"/>
              <a:t>continue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59632" y="2030715"/>
            <a:ext cx="7139136" cy="290892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ctr">
              <a:buNone/>
            </a:pPr>
            <a:r>
              <a:rPr lang="nn-NO" b="1" dirty="0"/>
              <a:t>for (int i = 1; i &lt;= 10; i++){</a:t>
            </a:r>
          </a:p>
          <a:p>
            <a:pPr>
              <a:buNone/>
            </a:pPr>
            <a:r>
              <a:rPr lang="en-US" dirty="0"/>
              <a:t>       		</a:t>
            </a:r>
            <a:r>
              <a:rPr lang="en-US" b="1" dirty="0"/>
              <a:t>if (</a:t>
            </a:r>
            <a:r>
              <a:rPr lang="en-US" b="1" dirty="0" err="1"/>
              <a:t>i</a:t>
            </a:r>
            <a:r>
              <a:rPr lang="en-US" b="1" dirty="0"/>
              <a:t> &lt; </a:t>
            </a:r>
            <a:r>
              <a:rPr lang="en-US" b="1" dirty="0" smtClean="0"/>
              <a:t>9)</a:t>
            </a:r>
            <a:endParaRPr lang="en-US" b="1" dirty="0"/>
          </a:p>
          <a:p>
            <a:pPr>
              <a:buNone/>
            </a:pPr>
            <a:r>
              <a:rPr lang="en-US" dirty="0"/>
              <a:t>            	        </a:t>
            </a:r>
            <a:r>
              <a:rPr lang="en-US" b="1" dirty="0"/>
              <a:t>continue</a:t>
            </a:r>
            <a:r>
              <a:rPr lang="en-US" b="1" dirty="0" smtClean="0"/>
              <a:t>;</a:t>
            </a:r>
            <a:endParaRPr lang="en-US" b="1" dirty="0"/>
          </a:p>
          <a:p>
            <a:pPr>
              <a:buNone/>
            </a:pPr>
            <a:r>
              <a:rPr lang="en-US" dirty="0"/>
              <a:t>           	 </a:t>
            </a:r>
            <a:r>
              <a:rPr lang="en-US" dirty="0" err="1"/>
              <a:t>System.</a:t>
            </a:r>
            <a:r>
              <a:rPr lang="en-US" i="1" dirty="0" err="1"/>
              <a:t>out.println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);</a:t>
            </a:r>
          </a:p>
          <a:p>
            <a:pPr>
              <a:buNone/>
            </a:pPr>
            <a:r>
              <a:rPr lang="en-US" dirty="0"/>
              <a:t>		      </a:t>
            </a:r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96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/>
              <a:t>Запуск программ, написанных на  </a:t>
            </a:r>
            <a:r>
              <a:rPr lang="en-US" sz="3200" b="1" dirty="0"/>
              <a:t>Java </a:t>
            </a:r>
            <a:r>
              <a:rPr lang="ru-RU" sz="3200" b="1" dirty="0"/>
              <a:t>в режиме командной строки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26928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buNone/>
            </a:pPr>
            <a:r>
              <a:rPr lang="ru-RU" sz="2000" u="sng" dirty="0"/>
              <a:t>Режим командной строки запускается с помощью команды </a:t>
            </a:r>
            <a:r>
              <a:rPr lang="en-US" sz="2000" b="1" u="sng" dirty="0" err="1"/>
              <a:t>cmd</a:t>
            </a:r>
            <a:endParaRPr lang="en-US" sz="2000" b="1" u="sng" dirty="0"/>
          </a:p>
          <a:p>
            <a:pPr>
              <a:buNone/>
            </a:pPr>
            <a:endParaRPr lang="ru-RU" sz="2400" b="1" dirty="0"/>
          </a:p>
          <a:p>
            <a:pPr algn="ctr">
              <a:buNone/>
            </a:pPr>
            <a:r>
              <a:rPr lang="ru-RU" sz="2400" b="1" dirty="0"/>
              <a:t>Команды для запуска программы, написанной на </a:t>
            </a:r>
            <a:r>
              <a:rPr lang="en-US" sz="2400" b="1" dirty="0"/>
              <a:t>Java:</a:t>
            </a:r>
          </a:p>
          <a:p>
            <a:r>
              <a:rPr lang="en-US" b="1" dirty="0" err="1"/>
              <a:t>Javac</a:t>
            </a:r>
            <a:r>
              <a:rPr lang="en-US" dirty="0"/>
              <a:t> – </a:t>
            </a:r>
            <a:r>
              <a:rPr lang="ru-RU" dirty="0"/>
              <a:t>компилятор </a:t>
            </a:r>
            <a:r>
              <a:rPr lang="en-US" dirty="0"/>
              <a:t>Java</a:t>
            </a:r>
          </a:p>
          <a:p>
            <a:r>
              <a:rPr lang="ru-RU" dirty="0"/>
              <a:t>Команда </a:t>
            </a:r>
            <a:r>
              <a:rPr lang="en-US" b="1" dirty="0"/>
              <a:t>Java</a:t>
            </a:r>
            <a:r>
              <a:rPr lang="en-US" dirty="0"/>
              <a:t> – </a:t>
            </a:r>
            <a:r>
              <a:rPr lang="ru-RU" dirty="0"/>
              <a:t>интерпретатор </a:t>
            </a:r>
            <a:r>
              <a:rPr lang="en-US" dirty="0"/>
              <a:t>Java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874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Настройка переменных окружения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None/>
            </a:pPr>
            <a:r>
              <a:rPr lang="ru-RU" sz="2000" dirty="0"/>
              <a:t>Для запуска программ в режиме командной строки необходимо настроить переменные окружения.</a:t>
            </a:r>
            <a:r>
              <a:rPr lang="en-US" sz="2000" dirty="0"/>
              <a:t> </a:t>
            </a:r>
            <a:r>
              <a:rPr lang="ru-RU" sz="2000" dirty="0"/>
              <a:t>В переменной PATH - должен быть прописан путь к исполняемым файлам JDK</a:t>
            </a:r>
            <a:endParaRPr lang="en-US" sz="2000" dirty="0"/>
          </a:p>
          <a:p>
            <a:pPr>
              <a:buNone/>
            </a:pPr>
            <a:endParaRPr lang="en-US" sz="2000" b="1" dirty="0"/>
          </a:p>
        </p:txBody>
      </p:sp>
      <p:pic>
        <p:nvPicPr>
          <p:cNvPr id="1026" name="Picture 2" descr="C:\Users\Серега\Desktop\path_sh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08920"/>
            <a:ext cx="3466916" cy="3855070"/>
          </a:xfrm>
          <a:prstGeom prst="rect">
            <a:avLst/>
          </a:prstGeom>
          <a:noFill/>
        </p:spPr>
      </p:pic>
      <p:pic>
        <p:nvPicPr>
          <p:cNvPr id="1027" name="Picture 3" descr="C:\Users\Серега\Desktop\pa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861048"/>
            <a:ext cx="4392488" cy="1735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546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Практика</a:t>
            </a:r>
            <a:r>
              <a:rPr lang="en-US" b="1" dirty="0" smtClean="0"/>
              <a:t>-2</a:t>
            </a:r>
            <a:endParaRPr lang="ru-RU" b="1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369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Напечатать </a:t>
            </a:r>
            <a:r>
              <a:rPr lang="ru-RU" dirty="0">
                <a:solidFill>
                  <a:schemeClr val="tx1"/>
                </a:solidFill>
              </a:rPr>
              <a:t>таблицу умножения на число </a:t>
            </a:r>
            <a:r>
              <a:rPr lang="en-US" dirty="0">
                <a:solidFill>
                  <a:schemeClr val="tx1"/>
                </a:solidFill>
              </a:rPr>
              <a:t>n,</a:t>
            </a:r>
            <a:r>
              <a:rPr lang="ru-RU" dirty="0">
                <a:solidFill>
                  <a:schemeClr val="tx1"/>
                </a:solidFill>
              </a:rPr>
              <a:t> которое вводится с клавиатуры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Написать программу, которая генерирует 10 случайных чисел и вычисляет их среднее арифметическое</a:t>
            </a: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6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Форматирование даты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buNone/>
            </a:pPr>
            <a:r>
              <a:rPr lang="ru-RU" sz="1800" dirty="0"/>
              <a:t>В </a:t>
            </a:r>
            <a:r>
              <a:rPr lang="ru-RU" sz="1800" dirty="0" err="1"/>
              <a:t>Java</a:t>
            </a:r>
            <a:r>
              <a:rPr lang="ru-RU" sz="1800" dirty="0"/>
              <a:t> имеется удобный класс </a:t>
            </a:r>
            <a:r>
              <a:rPr lang="ru-RU" sz="1800" dirty="0" err="1"/>
              <a:t>SimpleDateFormat</a:t>
            </a:r>
            <a:r>
              <a:rPr lang="ru-RU" sz="1800" dirty="0"/>
              <a:t>, который можно использовать для форматирования даты.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27460" t="10793" r="15251" b="70012"/>
          <a:stretch>
            <a:fillRect/>
          </a:stretch>
        </p:blipFill>
        <p:spPr bwMode="auto">
          <a:xfrm>
            <a:off x="251520" y="2996952"/>
            <a:ext cx="8596647" cy="23042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611560" y="5589240"/>
            <a:ext cx="792261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Для установки русской </a:t>
            </a:r>
            <a:r>
              <a:rPr lang="ru-RU" sz="2400" b="1" dirty="0" err="1"/>
              <a:t>локали</a:t>
            </a:r>
            <a:r>
              <a:rPr lang="ru-RU" sz="2400" b="1" dirty="0"/>
              <a:t> используйте конструкцию</a:t>
            </a:r>
            <a:r>
              <a:rPr lang="en-US" sz="2400" b="1" dirty="0"/>
              <a:t>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Locale </a:t>
            </a:r>
            <a:r>
              <a:rPr lang="en-US" sz="2400" b="1" dirty="0" err="1">
                <a:solidFill>
                  <a:srgbClr val="FF0000"/>
                </a:solidFill>
              </a:rPr>
              <a:t>locale</a:t>
            </a:r>
            <a:r>
              <a:rPr lang="en-US" sz="2400" b="1" dirty="0">
                <a:solidFill>
                  <a:srgbClr val="FF0000"/>
                </a:solidFill>
              </a:rPr>
              <a:t> = new Locale("</a:t>
            </a:r>
            <a:r>
              <a:rPr lang="en-US" sz="2400" b="1" dirty="0" err="1">
                <a:solidFill>
                  <a:srgbClr val="FF0000"/>
                </a:solidFill>
              </a:rPr>
              <a:t>ru</a:t>
            </a:r>
            <a:r>
              <a:rPr lang="en-US" sz="2400" b="1" dirty="0">
                <a:solidFill>
                  <a:srgbClr val="FF0000"/>
                </a:solidFill>
              </a:rPr>
              <a:t>");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88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Параметры </a:t>
            </a:r>
            <a:r>
              <a:rPr lang="en-US" b="1" dirty="0" err="1"/>
              <a:t>SimpleDateFormat</a:t>
            </a:r>
            <a:r>
              <a:rPr lang="en-US" dirty="0"/>
              <a:t> </a:t>
            </a:r>
            <a:endParaRPr lang="ru-RU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6828" t="20672" r="37694" b="26552"/>
          <a:stretch>
            <a:fillRect/>
          </a:stretch>
        </p:blipFill>
        <p:spPr bwMode="auto">
          <a:xfrm>
            <a:off x="1691680" y="1700808"/>
            <a:ext cx="5544616" cy="482453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81514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Определение массива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3691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ru-RU" dirty="0"/>
              <a:t>Массив — упорядоченный набор данных, для хранения данных одного типа, идентифицируемых с помощью одного или нескольких </a:t>
            </a:r>
            <a:r>
              <a:rPr lang="ru-RU" i="1" dirty="0"/>
              <a:t>индексов</a:t>
            </a:r>
            <a:r>
              <a:rPr lang="ru-RU" dirty="0"/>
              <a:t>. В простейшем случае массив имеет постоянную длину и хранит единицы данных одного и того же типа.</a:t>
            </a:r>
          </a:p>
        </p:txBody>
      </p:sp>
    </p:spTree>
    <p:extLst>
      <p:ext uri="{BB962C8B-B14F-4D97-AF65-F5344CB8AC3E}">
        <p14:creationId xmlns:p14="http://schemas.microsoft.com/office/powerpoint/2010/main" val="4018122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Размерность массива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72815"/>
            <a:ext cx="8229600" cy="302433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ru-RU" b="1" dirty="0"/>
              <a:t>Размер</a:t>
            </a:r>
            <a:r>
              <a:rPr lang="ru-RU" dirty="0"/>
              <a:t> или </a:t>
            </a:r>
            <a:r>
              <a:rPr lang="ru-RU" b="1" dirty="0"/>
              <a:t>длина массива </a:t>
            </a:r>
            <a:r>
              <a:rPr lang="ru-RU" dirty="0"/>
              <a:t>— это общее количество элементов в массиве. Размер массива задаётся при создании массива и не может быть изменён в дальнейшем, т. е. нельзя убрать элементы из массива или добавить их туда, но можно в существующие элементы присвоить новые значения. Индекс начального элемента — 0, следующего за ним — 1 и т. д. Индекс последнего элемента в массиве — на единицу меньше, чем размер массива.</a:t>
            </a:r>
          </a:p>
        </p:txBody>
      </p:sp>
      <p:pic>
        <p:nvPicPr>
          <p:cNvPr id="4" name="Picture 2" descr="http://i.stack.imgur.com/opEr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941168"/>
            <a:ext cx="4552638" cy="1685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3915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Инициализация массива в </a:t>
            </a:r>
            <a:r>
              <a:rPr lang="en-US" b="1" dirty="0"/>
              <a:t>JAVA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ru-RU" sz="2400" dirty="0"/>
              <a:t>Чтобы создать массив надо объявить для него подходящее имя, а затем с этим именем связать нужный фрагмент памяти, где и будут друг за другом храниться значения элементов массива.</a:t>
            </a:r>
          </a:p>
          <a:p>
            <a:pPr>
              <a:buNone/>
            </a:pPr>
            <a:endParaRPr lang="ru-RU" sz="2400" dirty="0"/>
          </a:p>
          <a:p>
            <a:r>
              <a:rPr lang="ru-RU" sz="2400" b="1" dirty="0"/>
              <a:t>Возможные следующие варианты объявления массива:</a:t>
            </a:r>
          </a:p>
          <a:p>
            <a:pPr algn="ctr">
              <a:buNone/>
            </a:pPr>
            <a:r>
              <a:rPr lang="ru-RU" dirty="0"/>
              <a:t>тип[] имя;</a:t>
            </a:r>
          </a:p>
          <a:p>
            <a:pPr algn="ctr">
              <a:buNone/>
            </a:pPr>
            <a:r>
              <a:rPr lang="ru-RU" dirty="0"/>
              <a:t>тип  имя[];</a:t>
            </a:r>
            <a:endParaRPr lang="en-US" dirty="0"/>
          </a:p>
          <a:p>
            <a:pPr algn="ctr">
              <a:buNone/>
            </a:pPr>
            <a:r>
              <a:rPr lang="ru-RU" sz="2600" dirty="0"/>
              <a:t>Где </a:t>
            </a:r>
            <a:r>
              <a:rPr lang="ru-RU" sz="2600" b="1" dirty="0"/>
              <a:t>тип</a:t>
            </a:r>
            <a:r>
              <a:rPr lang="ru-RU" sz="2600" dirty="0"/>
              <a:t> — это тип элементов массива, а </a:t>
            </a:r>
            <a:r>
              <a:rPr lang="ru-RU" sz="2600" b="1" dirty="0"/>
              <a:t>имя</a:t>
            </a:r>
            <a:r>
              <a:rPr lang="ru-RU" sz="2600" dirty="0"/>
              <a:t> — уникальный (незанятый другими переменными или объектами в этой части программы) идентификатор, начинающийся с буквы.</a:t>
            </a:r>
          </a:p>
        </p:txBody>
      </p:sp>
    </p:spTree>
    <p:extLst>
      <p:ext uri="{BB962C8B-B14F-4D97-AF65-F5344CB8AC3E}">
        <p14:creationId xmlns:p14="http://schemas.microsoft.com/office/powerpoint/2010/main" val="998594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Примеры инициализации массивов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15616" y="1916833"/>
            <a:ext cx="6768752" cy="259228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4000" dirty="0"/>
              <a:t>	</a:t>
            </a:r>
            <a:r>
              <a:rPr lang="en-US" sz="4000" dirty="0" err="1"/>
              <a:t>int</a:t>
            </a:r>
            <a:r>
              <a:rPr lang="en-US" sz="4000" dirty="0"/>
              <a:t>[] a;</a:t>
            </a:r>
            <a:br>
              <a:rPr lang="en-US" sz="4000" dirty="0"/>
            </a:br>
            <a:r>
              <a:rPr lang="en-US" sz="4000" dirty="0"/>
              <a:t>double[] ar1;</a:t>
            </a:r>
            <a:br>
              <a:rPr lang="en-US" sz="4000" dirty="0"/>
            </a:br>
            <a:r>
              <a:rPr lang="en-US" sz="4000" dirty="0"/>
              <a:t>double  ar2[];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32804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Загрузка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Java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51520" y="1556793"/>
            <a:ext cx="8568952" cy="136815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dirty="0"/>
              <a:t>	</a:t>
            </a:r>
            <a:r>
              <a:rPr lang="ru-RU" sz="2400" dirty="0"/>
              <a:t>Заходим на официальный сайт </a:t>
            </a:r>
            <a:r>
              <a:rPr lang="en-US" sz="2400" dirty="0"/>
              <a:t>JAVA:</a:t>
            </a:r>
          </a:p>
          <a:p>
            <a:pPr marL="514350" indent="-514350">
              <a:buNone/>
            </a:pPr>
            <a:r>
              <a:rPr lang="en-US" sz="2400" dirty="0">
                <a:hlinkClick r:id="rId4"/>
              </a:rPr>
              <a:t>http://www.oracle.com/technetwork/java/javase/downloads/jdk8-downloads-2133151.html</a:t>
            </a:r>
            <a:endParaRPr lang="ru-RU" sz="2800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5" cstate="print"/>
          <a:srcRect l="28350" t="50202" r="30307" b="12146"/>
          <a:stretch>
            <a:fillRect/>
          </a:stretch>
        </p:blipFill>
        <p:spPr bwMode="auto">
          <a:xfrm>
            <a:off x="2051720" y="3185592"/>
            <a:ext cx="504056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Создание массива в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254888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b="1" dirty="0"/>
              <a:t>Существует два способа создания массива</a:t>
            </a:r>
            <a:r>
              <a:rPr lang="en-US" b="1" dirty="0"/>
              <a:t>:</a:t>
            </a:r>
          </a:p>
          <a:p>
            <a:pPr marL="514350" indent="-514350">
              <a:buNone/>
            </a:pPr>
            <a:r>
              <a:rPr lang="en-US" dirty="0"/>
              <a:t>			</a:t>
            </a:r>
          </a:p>
          <a:p>
            <a:pPr marL="514350" indent="-514350">
              <a:buNone/>
            </a:pPr>
            <a:r>
              <a:rPr lang="en-US" dirty="0"/>
              <a:t>		1) </a:t>
            </a:r>
            <a:r>
              <a:rPr lang="ru-RU" dirty="0" smtClean="0"/>
              <a:t>тип[] имя </a:t>
            </a:r>
            <a:r>
              <a:rPr lang="ru-RU" dirty="0"/>
              <a:t> = </a:t>
            </a:r>
            <a:r>
              <a:rPr lang="en-US" dirty="0"/>
              <a:t>new </a:t>
            </a:r>
            <a:r>
              <a:rPr lang="ru-RU" dirty="0" smtClean="0"/>
              <a:t>тип[</a:t>
            </a:r>
            <a:r>
              <a:rPr lang="en-US" dirty="0" smtClean="0"/>
              <a:t>10</a:t>
            </a:r>
            <a:r>
              <a:rPr lang="ru-RU" dirty="0" smtClean="0"/>
              <a:t>];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    	2) </a:t>
            </a:r>
            <a:r>
              <a:rPr lang="ru-RU" dirty="0"/>
              <a:t>тип[] имя = {эл0, эл1, …, </a:t>
            </a:r>
            <a:r>
              <a:rPr lang="ru-RU" dirty="0" err="1"/>
              <a:t>эл</a:t>
            </a:r>
            <a:r>
              <a:rPr lang="en-US" dirty="0"/>
              <a:t>N};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291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Пример создания массивов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/>
              <a:t>Примеры</a:t>
            </a:r>
            <a:r>
              <a:rPr lang="en-US" b="1" dirty="0"/>
              <a:t>:</a:t>
            </a:r>
          </a:p>
          <a:p>
            <a:pPr algn="ctr">
              <a:buNone/>
            </a:pPr>
            <a:r>
              <a:rPr lang="en-US" dirty="0" err="1"/>
              <a:t>int</a:t>
            </a:r>
            <a:r>
              <a:rPr lang="en-US" dirty="0"/>
              <a:t>[] mas1 = {10,20,30};</a:t>
            </a:r>
          </a:p>
          <a:p>
            <a:pPr algn="ctr">
              <a:buNone/>
            </a:pPr>
            <a:r>
              <a:rPr lang="en-US" dirty="0"/>
              <a:t>int[] mas2  = new int[3];</a:t>
            </a:r>
          </a:p>
          <a:p>
            <a:pPr>
              <a:buNone/>
            </a:pPr>
            <a:r>
              <a:rPr lang="pt-BR" dirty="0"/>
              <a:t>			   	mas2[0] = 10; </a:t>
            </a:r>
          </a:p>
          <a:p>
            <a:pPr>
              <a:buNone/>
            </a:pPr>
            <a:r>
              <a:rPr lang="pt-BR" dirty="0"/>
              <a:t>				mas2[1] = 20; 	</a:t>
            </a:r>
          </a:p>
          <a:p>
            <a:pPr>
              <a:buNone/>
            </a:pPr>
            <a:r>
              <a:rPr lang="pt-BR" dirty="0"/>
              <a:t>				mas2[2] = 30;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670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/>
              <a:t>Практическое задание</a:t>
            </a:r>
            <a:r>
              <a:rPr lang="en-US" b="1" dirty="0"/>
              <a:t> -2</a:t>
            </a:r>
            <a:r>
              <a:rPr lang="ru-RU" b="1" dirty="0"/>
              <a:t>	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39675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Создайте массив </a:t>
            </a:r>
            <a:r>
              <a:rPr lang="en-US" dirty="0" err="1"/>
              <a:t>mas</a:t>
            </a:r>
            <a:r>
              <a:rPr lang="ru-RU" dirty="0"/>
              <a:t>, содержащий значения</a:t>
            </a:r>
            <a:r>
              <a:rPr lang="en-US" dirty="0"/>
              <a:t>: 10,20,30,………90,100.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033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Длина массива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Длину любого созданного массива не обязательно запоминать, потому что имеется свойство, которое его хранит. Обратиться к этому свойству можно дописав </a:t>
            </a:r>
            <a:r>
              <a:rPr lang="ru-RU" b="1" dirty="0"/>
              <a:t>.</a:t>
            </a:r>
            <a:r>
              <a:rPr lang="ru-RU" b="1" dirty="0" err="1"/>
              <a:t>length</a:t>
            </a:r>
            <a:r>
              <a:rPr lang="ru-RU" b="1" dirty="0"/>
              <a:t> </a:t>
            </a:r>
            <a:r>
              <a:rPr lang="ru-RU" dirty="0"/>
              <a:t>к имени массива. </a:t>
            </a:r>
            <a:r>
              <a:rPr lang="ru-RU" b="1" dirty="0"/>
              <a:t>Например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razmer</a:t>
            </a:r>
            <a:r>
              <a:rPr lang="ru-RU" dirty="0"/>
              <a:t> = mas1.length;</a:t>
            </a:r>
          </a:p>
        </p:txBody>
      </p:sp>
    </p:spTree>
    <p:extLst>
      <p:ext uri="{BB962C8B-B14F-4D97-AF65-F5344CB8AC3E}">
        <p14:creationId xmlns:p14="http://schemas.microsoft.com/office/powerpoint/2010/main" val="21288828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Вывод на экран элементов массива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[] ar1 = {10,20,30};</a:t>
            </a:r>
            <a:r>
              <a:rPr lang="ru-RU" dirty="0"/>
              <a:t>	</a:t>
            </a:r>
            <a:endParaRPr lang="en-US" dirty="0"/>
          </a:p>
          <a:p>
            <a:pPr>
              <a:buNone/>
            </a:pPr>
            <a:r>
              <a:rPr lang="ru-RU" dirty="0"/>
              <a:t>	      </a:t>
            </a: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 ar1.length; </a:t>
            </a:r>
            <a:r>
              <a:rPr lang="en-US" dirty="0" err="1"/>
              <a:t>i</a:t>
            </a:r>
            <a:r>
              <a:rPr lang="en-US" dirty="0"/>
              <a:t>++) {</a:t>
            </a:r>
            <a:endParaRPr lang="ru-RU" dirty="0"/>
          </a:p>
          <a:p>
            <a:pPr>
              <a:buNone/>
            </a:pPr>
            <a:r>
              <a:rPr lang="ru-RU" dirty="0"/>
              <a:t>		</a:t>
            </a:r>
            <a:r>
              <a:rPr lang="en-US" dirty="0"/>
              <a:t> </a:t>
            </a:r>
            <a:r>
              <a:rPr lang="ru-RU" dirty="0"/>
              <a:t>	</a:t>
            </a:r>
            <a:r>
              <a:rPr lang="en-US" dirty="0" err="1"/>
              <a:t>System.out.print</a:t>
            </a:r>
            <a:r>
              <a:rPr lang="en-US" dirty="0"/>
              <a:t>(ar1[</a:t>
            </a:r>
            <a:r>
              <a:rPr lang="en-US" dirty="0" err="1"/>
              <a:t>i</a:t>
            </a:r>
            <a:r>
              <a:rPr lang="en-US" dirty="0"/>
              <a:t>] + "  ");</a:t>
            </a:r>
            <a:br>
              <a:rPr lang="en-US" dirty="0"/>
            </a:br>
            <a:r>
              <a:rPr lang="ru-RU" dirty="0"/>
              <a:t>	</a:t>
            </a: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376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Практика</a:t>
            </a:r>
            <a:r>
              <a:rPr lang="en-US" dirty="0" smtClean="0"/>
              <a:t>-3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ru-RU" dirty="0"/>
              <a:t>1) Создайте массив из 10 значений и инициализируйте его произвольными числами от 1 до 10. Выведите на экран полученный массив.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2) Вывести количество ненулевых элементов в массиве. Массив можно инициализировать в условии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 1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dirty="0"/>
              <a:t>Поиск минимального элемента в массиве</a:t>
            </a:r>
          </a:p>
        </p:txBody>
      </p:sp>
    </p:spTree>
    <p:extLst>
      <p:ext uri="{BB962C8B-B14F-4D97-AF65-F5344CB8AC3E}">
        <p14:creationId xmlns:p14="http://schemas.microsoft.com/office/powerpoint/2010/main" val="823101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7301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1) Найти максимальный элемент в массиве, который содержит произвольные значения из отрезка </a:t>
            </a:r>
            <a:r>
              <a:rPr lang="en-US" dirty="0">
                <a:solidFill>
                  <a:schemeClr val="tx1"/>
                </a:solidFill>
              </a:rPr>
              <a:t>[1,10]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2) Найти среднее арифметическое </a:t>
            </a:r>
            <a:r>
              <a:rPr lang="ru-RU" dirty="0" smtClean="0">
                <a:solidFill>
                  <a:srgbClr val="FF0000"/>
                </a:solidFill>
              </a:rPr>
              <a:t>всех </a:t>
            </a:r>
            <a:r>
              <a:rPr lang="ru-RU" dirty="0">
                <a:solidFill>
                  <a:srgbClr val="FF0000"/>
                </a:solidFill>
              </a:rPr>
              <a:t>з/п для всех </a:t>
            </a:r>
            <a:r>
              <a:rPr lang="ru-RU" dirty="0" smtClean="0">
                <a:solidFill>
                  <a:srgbClr val="FF0000"/>
                </a:solidFill>
              </a:rPr>
              <a:t>офисов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3) </a:t>
            </a:r>
            <a:r>
              <a:rPr lang="ru-RU" dirty="0" smtClean="0">
                <a:solidFill>
                  <a:srgbClr val="FF0000"/>
                </a:solidFill>
              </a:rPr>
              <a:t>Найти максимальный оклад из всех офисов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/>
              <a:t>Заполнение массива пользователем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1562906"/>
            <a:ext cx="8229600" cy="283691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err="1"/>
              <a:t>int</a:t>
            </a:r>
            <a:r>
              <a:rPr lang="en-US" b="1" dirty="0"/>
              <a:t> a[] = new </a:t>
            </a:r>
            <a:r>
              <a:rPr lang="en-US" b="1" dirty="0" err="1"/>
              <a:t>int</a:t>
            </a:r>
            <a:r>
              <a:rPr lang="en-US" b="1" dirty="0"/>
              <a:t>[5];</a:t>
            </a:r>
          </a:p>
          <a:p>
            <a:pPr>
              <a:buNone/>
            </a:pPr>
            <a:r>
              <a:rPr lang="en-US" dirty="0"/>
              <a:t>Scanner </a:t>
            </a:r>
            <a:r>
              <a:rPr lang="en-US" u="sng" dirty="0"/>
              <a:t>sc = </a:t>
            </a:r>
            <a:r>
              <a:rPr lang="en-US" b="1" u="sng" dirty="0"/>
              <a:t>new Scanner(</a:t>
            </a:r>
            <a:r>
              <a:rPr lang="en-US" b="1" u="sng" dirty="0" err="1"/>
              <a:t>System.</a:t>
            </a:r>
            <a:r>
              <a:rPr lang="en-US" b="1" i="1" u="sng" dirty="0" err="1"/>
              <a:t>in</a:t>
            </a:r>
            <a:r>
              <a:rPr lang="en-US" b="1" i="1" u="sng" dirty="0"/>
              <a:t>);</a:t>
            </a:r>
          </a:p>
          <a:p>
            <a:pPr>
              <a:buNone/>
            </a:pPr>
            <a:r>
              <a:rPr lang="en-US" b="1" dirty="0"/>
              <a:t>for(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=0;i&lt;</a:t>
            </a:r>
            <a:r>
              <a:rPr lang="en-US" b="1" dirty="0" err="1"/>
              <a:t>a.length;i</a:t>
            </a:r>
            <a:r>
              <a:rPr lang="en-US" b="1" dirty="0"/>
              <a:t>++){</a:t>
            </a:r>
          </a:p>
          <a:p>
            <a:pPr lvl="1">
              <a:buNone/>
            </a:pPr>
            <a:r>
              <a:rPr lang="ru-RU" dirty="0"/>
              <a:t>	</a:t>
            </a: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]=</a:t>
            </a:r>
            <a:r>
              <a:rPr lang="en-US" dirty="0" err="1"/>
              <a:t>sc.nextInt</a:t>
            </a:r>
            <a:r>
              <a:rPr lang="en-US" dirty="0"/>
              <a:t>();</a:t>
            </a:r>
          </a:p>
          <a:p>
            <a:pPr>
              <a:buNone/>
            </a:pPr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262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7667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 smtClean="0"/>
              <a:t>Отобразить шахматную доску в виде</a:t>
            </a:r>
            <a:r>
              <a:rPr lang="en-US" dirty="0"/>
              <a:t> </a:t>
            </a:r>
            <a:endParaRPr lang="ru-RU" dirty="0"/>
          </a:p>
          <a:p>
            <a:endParaRPr lang="ru-RU" dirty="0" smtClean="0"/>
          </a:p>
        </p:txBody>
      </p:sp>
      <p:pic>
        <p:nvPicPr>
          <p:cNvPr id="1028" name="Picture 4" descr="https://fb.ru/misc/i/gallery/75564/23911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t="773" b="7705"/>
          <a:stretch/>
        </p:blipFill>
        <p:spPr bwMode="auto">
          <a:xfrm>
            <a:off x="2483768" y="2492897"/>
            <a:ext cx="397041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43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b="1" dirty="0" smtClean="0"/>
              <a:t>Практика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187220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Реализовать вывод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#</a:t>
            </a: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  ##</a:t>
            </a: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    ###</a:t>
            </a: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      ####</a:t>
            </a:r>
          </a:p>
          <a:p>
            <a:pPr algn="ctr"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3933056"/>
            <a:ext cx="8291264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 smtClean="0">
                <a:solidFill>
                  <a:srgbClr val="FF0000"/>
                </a:solidFill>
              </a:rPr>
              <a:t>Открыть проект </a:t>
            </a:r>
            <a:r>
              <a:rPr lang="ru-RU" b="1" dirty="0" err="1" smtClean="0">
                <a:solidFill>
                  <a:srgbClr val="FF0000"/>
                </a:solidFill>
              </a:rPr>
              <a:t>Controller</a:t>
            </a:r>
            <a:r>
              <a:rPr lang="ru-RU" b="1" dirty="0" smtClean="0">
                <a:solidFill>
                  <a:srgbClr val="FF0000"/>
                </a:solidFill>
              </a:rPr>
              <a:t> и внести изменения в код программы:</a:t>
            </a:r>
          </a:p>
          <a:p>
            <a:pPr algn="just">
              <a:lnSpc>
                <a:spcPct val="150000"/>
              </a:lnSpc>
            </a:pPr>
            <a:r>
              <a:rPr lang="ru-RU" b="1" dirty="0" smtClean="0">
                <a:solidFill>
                  <a:srgbClr val="FF0000"/>
                </a:solidFill>
              </a:rPr>
              <a:t>- Уменьшить высоту пропускного пункта до 5 метров</a:t>
            </a:r>
          </a:p>
          <a:p>
            <a:pPr algn="just">
              <a:lnSpc>
                <a:spcPct val="150000"/>
              </a:lnSpc>
            </a:pPr>
            <a:r>
              <a:rPr lang="ru-RU" b="1" dirty="0" smtClean="0">
                <a:solidFill>
                  <a:srgbClr val="FF0000"/>
                </a:solidFill>
              </a:rPr>
              <a:t>- Не штрафовать тех, кто подъезжает со скоростью менее 50 км/ч</a:t>
            </a:r>
          </a:p>
          <a:p>
            <a:pPr algn="just">
              <a:lnSpc>
                <a:spcPct val="150000"/>
              </a:lnSpc>
            </a:pPr>
            <a:r>
              <a:rPr lang="ru-RU" b="1" dirty="0" smtClean="0">
                <a:solidFill>
                  <a:srgbClr val="FF0000"/>
                </a:solidFill>
              </a:rPr>
              <a:t>- Исправить ошибку: неверно выставляется цена за грузовые и пассажирские судна</a:t>
            </a:r>
          </a:p>
          <a:p>
            <a:pPr algn="just">
              <a:lnSpc>
                <a:spcPct val="150000"/>
              </a:lnSpc>
            </a:pPr>
            <a:r>
              <a:rPr lang="ru-RU" b="1" dirty="0" smtClean="0">
                <a:solidFill>
                  <a:srgbClr val="FF0000"/>
                </a:solidFill>
              </a:rPr>
              <a:t>- Исправить ошибку: система не ловит (пропускает) угнанные спец. судна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Интегрированная среда разработки</a:t>
            </a:r>
            <a:endParaRPr lang="en-US" sz="2000" b="1" dirty="0">
              <a:solidFill>
                <a:srgbClr val="773FA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07504" y="1556792"/>
            <a:ext cx="9036496" cy="489654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1800" b="1" dirty="0" err="1">
                <a:latin typeface="Times New Roman" pitchFamily="18" charset="0"/>
                <a:cs typeface="Times New Roman" pitchFamily="18" charset="0"/>
              </a:rPr>
              <a:t>Интегри́рованная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 среда́ </a:t>
            </a:r>
            <a:r>
              <a:rPr lang="ru-RU" sz="1800" b="1" dirty="0" err="1">
                <a:latin typeface="Times New Roman" pitchFamily="18" charset="0"/>
                <a:cs typeface="Times New Roman" pitchFamily="18" charset="0"/>
              </a:rPr>
              <a:t>разрабо́тки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ИСР (</a:t>
            </a:r>
            <a:r>
              <a:rPr lang="ru-RU" sz="1800" dirty="0">
                <a:latin typeface="Times New Roman" pitchFamily="18" charset="0"/>
                <a:cs typeface="Times New Roman" pitchFamily="18" charset="0"/>
                <a:hlinkClick r:id="rId4" tooltip="Английский язык"/>
              </a:rPr>
              <a:t>англ.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IDE,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Integrated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development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environment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integrated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debugging</a:t>
            </a:r>
            <a:r>
              <a:rPr lang="ru-RU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>
                <a:latin typeface="Times New Roman" pitchFamily="18" charset="0"/>
                <a:cs typeface="Times New Roman" pitchFamily="18" charset="0"/>
              </a:rPr>
              <a:t>environment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) — система программных средств, используемая </a:t>
            </a:r>
            <a:r>
              <a:rPr lang="ru-RU" sz="1800" dirty="0">
                <a:latin typeface="Times New Roman" pitchFamily="18" charset="0"/>
                <a:cs typeface="Times New Roman" pitchFamily="18" charset="0"/>
                <a:hlinkClick r:id="rId5" tooltip="Программист"/>
              </a:rPr>
              <a:t>программистами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 для разработки </a:t>
            </a:r>
            <a:r>
              <a:rPr lang="ru-RU" sz="1800" dirty="0">
                <a:latin typeface="Times New Roman" pitchFamily="18" charset="0"/>
                <a:cs typeface="Times New Roman" pitchFamily="18" charset="0"/>
                <a:hlinkClick r:id="rId6" tooltip="Программное обеспечение"/>
              </a:rPr>
              <a:t>программного обеспечения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 (ПО).</a:t>
            </a:r>
          </a:p>
          <a:p>
            <a:pPr>
              <a:lnSpc>
                <a:spcPct val="150000"/>
              </a:lnSpc>
              <a:buNone/>
            </a:pP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Обычно среда разработки включает в себя: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hlinkClick r:id="rId7" tooltip="Текстовый редактор"/>
              </a:rPr>
              <a:t>текстовый редактор</a:t>
            </a:r>
            <a:endParaRPr lang="ru-RU" sz="1800" dirty="0"/>
          </a:p>
          <a:p>
            <a:pPr>
              <a:lnSpc>
                <a:spcPct val="150000"/>
              </a:lnSpc>
            </a:pPr>
            <a:r>
              <a:rPr lang="ru-RU" sz="1800" dirty="0">
                <a:hlinkClick r:id="rId8" tooltip="Компилятор"/>
              </a:rPr>
              <a:t>компилятор</a:t>
            </a:r>
            <a:r>
              <a:rPr lang="ru-RU" sz="1800" dirty="0"/>
              <a:t> и/или </a:t>
            </a:r>
            <a:r>
              <a:rPr lang="ru-RU" sz="1800" dirty="0">
                <a:hlinkClick r:id="rId9" tooltip="Интерпретатор"/>
              </a:rPr>
              <a:t>интерпретатор</a:t>
            </a:r>
            <a:endParaRPr lang="ru-RU" sz="1800" dirty="0"/>
          </a:p>
          <a:p>
            <a:pPr>
              <a:lnSpc>
                <a:spcPct val="150000"/>
              </a:lnSpc>
            </a:pPr>
            <a:r>
              <a:rPr lang="ru-RU" sz="1800" dirty="0"/>
              <a:t>средства автоматизации сборки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hlinkClick r:id="rId10" tooltip="Отладчик"/>
              </a:rPr>
              <a:t>Отладчик</a:t>
            </a:r>
            <a:r>
              <a:rPr lang="ru-RU" sz="1800" dirty="0"/>
              <a:t>.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6738" name="Picture 2" descr="https://tomsondev.files.wordpress.com/2010/05/screen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39752" y="3364853"/>
            <a:ext cx="4480720" cy="28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dirty="0" smtClean="0"/>
              <a:t>Массив массивов (</a:t>
            </a:r>
            <a:r>
              <a:rPr lang="en-US" sz="3200" dirty="0" smtClean="0"/>
              <a:t>n-</a:t>
            </a:r>
            <a:r>
              <a:rPr lang="ru-RU" sz="3200" dirty="0" smtClean="0"/>
              <a:t>мерные массивы)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1556792"/>
            <a:ext cx="8208912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b="1" dirty="0" smtClean="0"/>
              <a:t>Массив массивов </a:t>
            </a:r>
            <a:r>
              <a:rPr lang="ru-RU" sz="2400" dirty="0" smtClean="0"/>
              <a:t>— это массив, элементы которого сами являются массивами.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699792" y="2420888"/>
            <a:ext cx="312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Пример двумерного массива</a:t>
            </a:r>
            <a:endParaRPr lang="ru-RU" b="1" dirty="0"/>
          </a:p>
        </p:txBody>
      </p:sp>
      <p:pic>
        <p:nvPicPr>
          <p:cNvPr id="36866" name="Picture 2" descr="http://uslide.ru/images/4/10147/960/img4.jpg"/>
          <p:cNvPicPr>
            <a:picLocks noChangeAspect="1" noChangeArrowheads="1"/>
          </p:cNvPicPr>
          <p:nvPr/>
        </p:nvPicPr>
        <p:blipFill>
          <a:blip r:embed="rId2" cstate="print"/>
          <a:srcRect l="4822" t="12859" r="3559" b="3559"/>
          <a:stretch>
            <a:fillRect/>
          </a:stretch>
        </p:blipFill>
        <p:spPr bwMode="auto">
          <a:xfrm>
            <a:off x="1691680" y="2924944"/>
            <a:ext cx="5472608" cy="374441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508104" y="35010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ываа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14900" y="3501008"/>
            <a:ext cx="26694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Обращение к элементам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 smtClean="0"/>
              <a:t>Инициализация двумерного массива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Инициализация</a:t>
            </a:r>
            <a:r>
              <a:rPr lang="en-US" b="1" dirty="0" smtClean="0"/>
              <a:t>: </a:t>
            </a:r>
            <a:r>
              <a:rPr lang="ru-RU" dirty="0" err="1" smtClean="0"/>
              <a:t>int</a:t>
            </a:r>
            <a:r>
              <a:rPr lang="ru-RU" dirty="0" smtClean="0"/>
              <a:t> </a:t>
            </a:r>
            <a:r>
              <a:rPr lang="ru-RU" dirty="0" err="1" smtClean="0"/>
              <a:t>i</a:t>
            </a:r>
            <a:r>
              <a:rPr lang="ru-RU" dirty="0" smtClean="0"/>
              <a:t>[][]</a:t>
            </a:r>
            <a:r>
              <a:rPr lang="ru-RU" dirty="0" err="1" smtClean="0"/>
              <a:t>=new</a:t>
            </a:r>
            <a:r>
              <a:rPr lang="ru-RU" dirty="0" smtClean="0"/>
              <a:t> </a:t>
            </a:r>
            <a:r>
              <a:rPr lang="ru-RU" dirty="0" err="1" smtClean="0"/>
              <a:t>int</a:t>
            </a:r>
            <a:r>
              <a:rPr lang="ru-RU" dirty="0" smtClean="0"/>
              <a:t>[3][5];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ru-RU" dirty="0" smtClean="0"/>
              <a:t>переменная </a:t>
            </a:r>
            <a:r>
              <a:rPr lang="ru-RU" dirty="0" err="1" smtClean="0"/>
              <a:t>i</a:t>
            </a:r>
            <a:r>
              <a:rPr lang="ru-RU" dirty="0" smtClean="0"/>
              <a:t> ссылается на двумерный массив, который можно представить себе в виде таблицы 3х5. Суммарно в таком массиве содержится 15 элементов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3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40674" y="964455"/>
            <a:ext cx="8229600" cy="110871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2800" dirty="0" smtClean="0"/>
              <a:t>Вывести матрицу в консоль</a:t>
            </a:r>
          </a:p>
          <a:p>
            <a:r>
              <a:rPr lang="ru-RU" sz="2800" dirty="0" smtClean="0"/>
              <a:t>Вывести таблицу умножения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66917" y="2208811"/>
            <a:ext cx="8229600" cy="460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Вывести на экране 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854099"/>
            <a:ext cx="2099072" cy="1228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Прямоугольник 7"/>
          <p:cNvSpPr/>
          <p:nvPr/>
        </p:nvSpPr>
        <p:spPr>
          <a:xfrm>
            <a:off x="245338" y="4365104"/>
            <a:ext cx="8424936" cy="2169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rgbClr val="FF0000"/>
                </a:solidFill>
              </a:rPr>
              <a:t> Написать программу, которая вычисляет сумму двумерного массива по строкам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ru-RU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rgbClr val="FF0000"/>
                </a:solidFill>
              </a:rPr>
              <a:t> Написать программу, которая вычисляет сумму двумерного массива по столбцам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В примере из урока доработать алгоритм получения случайных элементов из одного массива и в ставка их в другой массив, дублирующих элементов в конечном массиве быть не должно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dirty="0" smtClean="0"/>
              <a:t>Оператор </a:t>
            </a:r>
            <a:r>
              <a:rPr lang="en-US" b="1" dirty="0" smtClean="0"/>
              <a:t>return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29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ru-RU" sz="2400" b="1" dirty="0" smtClean="0"/>
              <a:t>Оператор </a:t>
            </a:r>
            <a:r>
              <a:rPr lang="en-US" sz="2400" b="1" dirty="0" smtClean="0"/>
              <a:t>return </a:t>
            </a:r>
            <a:r>
              <a:rPr lang="ru-RU" sz="2400" b="1" dirty="0" smtClean="0"/>
              <a:t>позволяет немедленно завершить выполнение метода (программы)</a:t>
            </a:r>
          </a:p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r>
              <a:rPr lang="ru-RU" sz="2400" b="1" dirty="0" smtClean="0"/>
              <a:t>	</a:t>
            </a:r>
            <a:r>
              <a:rPr lang="en-US" sz="2400" dirty="0" smtClean="0"/>
              <a:t>public static void main(String </a:t>
            </a:r>
            <a:r>
              <a:rPr lang="en-US" sz="2400" dirty="0" err="1" smtClean="0"/>
              <a:t>args</a:t>
            </a:r>
            <a:r>
              <a:rPr lang="en-US" sz="2400" dirty="0" smtClean="0"/>
              <a:t>[]) { 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t = true; 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err="1" smtClean="0"/>
              <a:t>System.out.println</a:t>
            </a:r>
            <a:r>
              <a:rPr lang="en-US" sz="2400" dirty="0" smtClean="0"/>
              <a:t>("</a:t>
            </a:r>
            <a:r>
              <a:rPr lang="ru-RU" sz="2400" dirty="0" smtClean="0"/>
              <a:t>До </a:t>
            </a:r>
            <a:r>
              <a:rPr lang="en-US" sz="2400" dirty="0" smtClean="0"/>
              <a:t>return"); </a:t>
            </a:r>
            <a:br>
              <a:rPr lang="en-US" sz="2400" dirty="0" smtClean="0"/>
            </a:br>
            <a:r>
              <a:rPr lang="ru-RU" sz="2400" dirty="0" smtClean="0"/>
              <a:t>	</a:t>
            </a:r>
            <a:r>
              <a:rPr lang="en-US" sz="2400" dirty="0" smtClean="0"/>
              <a:t>if (t){</a:t>
            </a:r>
          </a:p>
          <a:p>
            <a:pPr>
              <a:buNone/>
            </a:pPr>
            <a:r>
              <a:rPr lang="en-US" sz="2400" dirty="0" smtClean="0"/>
              <a:t>		     return; </a:t>
            </a:r>
          </a:p>
          <a:p>
            <a:pPr>
              <a:buNone/>
            </a:pPr>
            <a:r>
              <a:rPr lang="en-US" sz="2400" dirty="0" smtClean="0"/>
              <a:t>		}</a:t>
            </a:r>
          </a:p>
          <a:p>
            <a:pPr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System.out.println</a:t>
            </a:r>
            <a:r>
              <a:rPr lang="en-US" sz="2400" dirty="0" smtClean="0"/>
              <a:t>("</a:t>
            </a:r>
            <a:r>
              <a:rPr lang="ru-RU" sz="2400" dirty="0" err="1" smtClean="0"/>
              <a:t>Эт</a:t>
            </a:r>
            <a:r>
              <a:rPr lang="en-US" sz="2400" dirty="0" smtClean="0"/>
              <a:t>o </a:t>
            </a:r>
            <a:r>
              <a:rPr lang="ru-RU" sz="2400" dirty="0" smtClean="0"/>
              <a:t>не будет выполнено "); </a:t>
            </a:r>
            <a:r>
              <a:rPr lang="en-US" sz="2400" dirty="0" smtClean="0"/>
              <a:t>               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} 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365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Основные методы класса </a:t>
            </a:r>
            <a:r>
              <a:rPr lang="en-US" b="1" dirty="0" smtClean="0"/>
              <a:t>Arrays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365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copyOf</a:t>
            </a:r>
            <a:r>
              <a:rPr lang="en-US" b="1" dirty="0" smtClean="0"/>
              <a:t> – </a:t>
            </a:r>
            <a:r>
              <a:rPr lang="ru-RU" dirty="0" smtClean="0"/>
              <a:t>предназначен для копирования массива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Equals</a:t>
            </a:r>
            <a:r>
              <a:rPr lang="ru-RU" b="1" dirty="0" smtClean="0"/>
              <a:t> - </a:t>
            </a:r>
            <a:r>
              <a:rPr lang="ru-RU" dirty="0" smtClean="0"/>
              <a:t>проверяет на идентичность массивы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Fill</a:t>
            </a:r>
            <a:r>
              <a:rPr lang="ru-RU" b="1" dirty="0" smtClean="0"/>
              <a:t> - </a:t>
            </a:r>
            <a:r>
              <a:rPr lang="ru-RU" dirty="0" smtClean="0"/>
              <a:t>заполняет массив переданным значением (удобно использовать, если нам необходимо значение по умолчанию для массива); </a:t>
            </a:r>
            <a:endParaRPr lang="en-US" b="1" dirty="0" smtClean="0"/>
          </a:p>
          <a:p>
            <a:pPr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84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Пример использования класса </a:t>
            </a:r>
            <a:r>
              <a:rPr lang="en-US" sz="3200" b="1" dirty="0" smtClean="0"/>
              <a:t>Arrays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/>
              <a:t>int</a:t>
            </a:r>
            <a:r>
              <a:rPr lang="en-US" b="1" dirty="0" smtClean="0"/>
              <a:t> a[] = {1,2,3,4,5};</a:t>
            </a:r>
          </a:p>
          <a:p>
            <a:r>
              <a:rPr lang="en-US" b="1" dirty="0" err="1" smtClean="0"/>
              <a:t>int</a:t>
            </a:r>
            <a:r>
              <a:rPr lang="en-US" b="1" dirty="0" smtClean="0"/>
              <a:t> b[] = null;</a:t>
            </a:r>
          </a:p>
          <a:p>
            <a:r>
              <a:rPr lang="en-US" dirty="0" smtClean="0"/>
              <a:t>b = </a:t>
            </a:r>
            <a:r>
              <a:rPr lang="en-US" dirty="0" err="1" smtClean="0"/>
              <a:t>Arrays.</a:t>
            </a:r>
            <a:r>
              <a:rPr lang="en-US" i="1" dirty="0" err="1" smtClean="0"/>
              <a:t>copyOf</a:t>
            </a:r>
            <a:r>
              <a:rPr lang="en-US" i="1" dirty="0" smtClean="0"/>
              <a:t>(a, 2,1);</a:t>
            </a:r>
          </a:p>
          <a:p>
            <a:r>
              <a:rPr lang="en-US" b="1" dirty="0" smtClean="0"/>
              <a:t>for(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i</a:t>
            </a:r>
            <a:r>
              <a:rPr lang="en-US" b="1" dirty="0" smtClean="0"/>
              <a:t>=0;i&lt;</a:t>
            </a:r>
            <a:r>
              <a:rPr lang="en-US" b="1" dirty="0" err="1" smtClean="0"/>
              <a:t>b.length;i</a:t>
            </a:r>
            <a:r>
              <a:rPr lang="en-US" b="1" dirty="0" smtClean="0"/>
              <a:t>++){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</a:t>
            </a:r>
            <a:r>
              <a:rPr lang="en-US" i="1" dirty="0" err="1" smtClean="0"/>
              <a:t>out.println</a:t>
            </a:r>
            <a:r>
              <a:rPr lang="en-US" i="1" dirty="0" smtClean="0"/>
              <a:t>(b[</a:t>
            </a:r>
            <a:r>
              <a:rPr lang="en-US" i="1" dirty="0" err="1" smtClean="0"/>
              <a:t>i</a:t>
            </a:r>
            <a:r>
              <a:rPr lang="en-US" i="1" dirty="0" smtClean="0"/>
              <a:t>]);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5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Определение Юникода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600200"/>
            <a:ext cx="4752528" cy="24048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ru-RU" sz="2000" b="1" dirty="0" err="1" smtClean="0"/>
              <a:t>Юнико́д</a:t>
            </a:r>
            <a:r>
              <a:rPr lang="ru-RU" sz="2000" dirty="0" smtClean="0"/>
              <a:t>(</a:t>
            </a:r>
            <a:r>
              <a:rPr lang="ru-RU" sz="2000" dirty="0" smtClean="0">
                <a:hlinkClick r:id="rId2" tooltip="Английский язык"/>
              </a:rPr>
              <a:t>англ.</a:t>
            </a:r>
            <a:r>
              <a:rPr lang="ru-RU" sz="2000" dirty="0" smtClean="0"/>
              <a:t> </a:t>
            </a:r>
            <a:r>
              <a:rPr lang="ru-RU" sz="2000" i="1" dirty="0" err="1" smtClean="0"/>
              <a:t>Unicode</a:t>
            </a:r>
            <a:r>
              <a:rPr lang="ru-RU" sz="2000" dirty="0" smtClean="0"/>
              <a:t>) — стандарт </a:t>
            </a:r>
          </a:p>
          <a:p>
            <a:r>
              <a:rPr lang="ru-RU" sz="2000" dirty="0" smtClean="0">
                <a:hlinkClick r:id="rId3" tooltip="Набор символов"/>
              </a:rPr>
              <a:t>кодирования символов</a:t>
            </a:r>
            <a:r>
              <a:rPr lang="ru-RU" sz="2000" dirty="0" smtClean="0"/>
              <a:t>, позволяющий </a:t>
            </a:r>
          </a:p>
          <a:p>
            <a:r>
              <a:rPr lang="ru-RU" sz="2000" dirty="0" smtClean="0"/>
              <a:t>представить знаки практически</a:t>
            </a:r>
          </a:p>
          <a:p>
            <a:r>
              <a:rPr lang="ru-RU" sz="2000" dirty="0" smtClean="0"/>
              <a:t> всех письменных </a:t>
            </a:r>
            <a:r>
              <a:rPr lang="ru-RU" sz="2000" dirty="0" smtClean="0">
                <a:hlinkClick r:id="rId4" tooltip="Язык"/>
              </a:rPr>
              <a:t>языков</a:t>
            </a:r>
            <a:r>
              <a:rPr lang="ru-RU" sz="2000" dirty="0" smtClean="0"/>
              <a:t>.</a:t>
            </a:r>
          </a:p>
          <a:p>
            <a:endParaRPr lang="ru-RU" sz="2000" dirty="0" smtClean="0"/>
          </a:p>
          <a:p>
            <a:pPr>
              <a:buNone/>
            </a:pPr>
            <a:r>
              <a:rPr lang="ru-RU" sz="2000" dirty="0" smtClean="0"/>
              <a:t>Подробная таблица символов </a:t>
            </a:r>
            <a:r>
              <a:rPr lang="ru-RU" sz="2000" b="1" dirty="0" smtClean="0"/>
              <a:t>Юникод</a:t>
            </a:r>
            <a:r>
              <a:rPr lang="ru-RU" sz="2000" dirty="0" smtClean="0"/>
              <a:t> представлена на сайте</a:t>
            </a:r>
            <a:r>
              <a:rPr lang="en-US" sz="2000" dirty="0" smtClean="0"/>
              <a:t>: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ru-RU" sz="2000" dirty="0" smtClean="0"/>
              <a:t> </a:t>
            </a:r>
            <a:r>
              <a:rPr lang="en-US" sz="2000" dirty="0" smtClean="0">
                <a:hlinkClick r:id="rId5"/>
              </a:rPr>
              <a:t>http://unicode-table.com/ru/</a:t>
            </a:r>
            <a:endParaRPr lang="ru-RU" sz="2000" dirty="0"/>
          </a:p>
        </p:txBody>
      </p:sp>
      <p:pic>
        <p:nvPicPr>
          <p:cNvPr id="1026" name="Picture 2" descr="http://www.isms.ru/art/ris/6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1340768"/>
            <a:ext cx="3628790" cy="5401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99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Символьный тип данных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398904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Символьный тип (</a:t>
            </a:r>
            <a:r>
              <a:rPr lang="ru-RU" b="1" dirty="0" err="1" smtClean="0"/>
              <a:t>Сhar</a:t>
            </a:r>
            <a:r>
              <a:rPr lang="ru-RU" b="1" dirty="0" smtClean="0"/>
              <a:t>)</a:t>
            </a:r>
            <a:r>
              <a:rPr lang="ru-RU" dirty="0" smtClean="0"/>
              <a:t> — простой </a:t>
            </a:r>
            <a:r>
              <a:rPr lang="ru-RU" dirty="0" smtClean="0">
                <a:hlinkClick r:id="rId2" tooltip="Тип данных"/>
              </a:rPr>
              <a:t>тип данных</a:t>
            </a:r>
            <a:r>
              <a:rPr lang="ru-RU" dirty="0" smtClean="0"/>
              <a:t>, предназначенный для хранения одного символа в </a:t>
            </a:r>
            <a:r>
              <a:rPr lang="ru-RU" dirty="0" err="1" smtClean="0"/>
              <a:t>определённой</a:t>
            </a:r>
            <a:r>
              <a:rPr lang="ru-RU" u="sng" dirty="0" err="1" smtClean="0">
                <a:hlinkClick r:id="rId3" tooltip="Кодовая страница"/>
              </a:rPr>
              <a:t>кодировке</a:t>
            </a:r>
            <a:r>
              <a:rPr lang="ru-RU" dirty="0" smtClean="0"/>
              <a:t>. </a:t>
            </a:r>
            <a:endParaRPr lang="en-US" dirty="0" smtClean="0"/>
          </a:p>
          <a:p>
            <a:pPr>
              <a:buNone/>
            </a:pPr>
            <a:r>
              <a:rPr lang="ru-RU" dirty="0" smtClean="0"/>
              <a:t> В </a:t>
            </a:r>
            <a:r>
              <a:rPr lang="ru-RU" dirty="0" err="1" smtClean="0"/>
              <a:t>Java</a:t>
            </a:r>
            <a:r>
              <a:rPr lang="ru-RU" dirty="0" smtClean="0"/>
              <a:t> для представления символов в строках используется кодировка </a:t>
            </a:r>
            <a:r>
              <a:rPr lang="ru-RU" b="1" dirty="0" err="1" smtClean="0"/>
              <a:t>Unicode</a:t>
            </a:r>
            <a:endParaRPr lang="ru-RU" b="1" dirty="0" smtClean="0"/>
          </a:p>
          <a:p>
            <a:pPr>
              <a:buNone/>
            </a:pPr>
            <a:r>
              <a:rPr lang="en-US" b="1" dirty="0" smtClean="0"/>
              <a:t>char a = ‘S’;</a:t>
            </a:r>
            <a:endParaRPr lang="ru-RU" b="1" dirty="0" smtClean="0"/>
          </a:p>
          <a:p>
            <a:pPr>
              <a:buNone/>
            </a:pPr>
            <a:r>
              <a:rPr lang="ru-RU" b="1" dirty="0" smtClean="0"/>
              <a:t>с</a:t>
            </a:r>
            <a:r>
              <a:rPr lang="en-US" b="1" dirty="0" err="1" smtClean="0"/>
              <a:t>har</a:t>
            </a:r>
            <a:r>
              <a:rPr lang="en-US" b="1" dirty="0" smtClean="0"/>
              <a:t> b = 0x260E;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28422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Строковый тип данных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226084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ru-RU" dirty="0" smtClean="0"/>
              <a:t>В </a:t>
            </a:r>
            <a:r>
              <a:rPr lang="ru-RU" dirty="0" smtClean="0">
                <a:hlinkClick r:id="rId2" tooltip="Программирование"/>
              </a:rPr>
              <a:t>программировании</a:t>
            </a:r>
            <a:r>
              <a:rPr lang="ru-RU" dirty="0" smtClean="0"/>
              <a:t>, </a:t>
            </a:r>
            <a:r>
              <a:rPr lang="ru-RU" b="1" dirty="0" smtClean="0"/>
              <a:t>строковый тип</a:t>
            </a:r>
            <a:r>
              <a:rPr lang="ru-RU" dirty="0" smtClean="0"/>
              <a:t> (</a:t>
            </a:r>
            <a:r>
              <a:rPr lang="ru-RU" dirty="0" smtClean="0">
                <a:hlinkClick r:id="rId3" tooltip="Английский язык"/>
              </a:rPr>
              <a:t>англ.</a:t>
            </a:r>
            <a:r>
              <a:rPr lang="ru-RU" dirty="0" smtClean="0"/>
              <a:t> </a:t>
            </a:r>
            <a:r>
              <a:rPr lang="ru-RU" i="1" dirty="0" err="1" smtClean="0"/>
              <a:t>string</a:t>
            </a:r>
            <a:r>
              <a:rPr lang="ru-RU" dirty="0" smtClean="0"/>
              <a:t> «нить, вереница») — </a:t>
            </a:r>
            <a:r>
              <a:rPr lang="ru-RU" dirty="0" smtClean="0">
                <a:hlinkClick r:id="rId4" tooltip="Типизация данных"/>
              </a:rPr>
              <a:t>тип данных</a:t>
            </a:r>
            <a:r>
              <a:rPr lang="ru-RU" dirty="0" smtClean="0"/>
              <a:t>, значениями которого является произвольная последовательность символов.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804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Инициализация строк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3568" y="1772816"/>
            <a:ext cx="8229600" cy="19728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String greeting = "Hello world!";</a:t>
            </a:r>
            <a:endParaRPr lang="ru-RU" dirty="0" smtClean="0"/>
          </a:p>
          <a:p>
            <a:pPr fontAlgn="base">
              <a:buNone/>
            </a:pPr>
            <a:r>
              <a:rPr lang="ru-RU" dirty="0" smtClean="0"/>
              <a:t>2)  </a:t>
            </a:r>
            <a:r>
              <a:rPr lang="en-US" dirty="0" smtClean="0"/>
              <a:t>char[] </a:t>
            </a:r>
            <a:r>
              <a:rPr lang="en-US" dirty="0" err="1" smtClean="0"/>
              <a:t>helloArray</a:t>
            </a:r>
            <a:r>
              <a:rPr lang="en-US" dirty="0" smtClean="0"/>
              <a:t> = { 'h', 'e', 'l', 'l', 'o', '.' };</a:t>
            </a:r>
          </a:p>
          <a:p>
            <a:pPr fontAlgn="base">
              <a:buNone/>
            </a:pPr>
            <a:r>
              <a:rPr lang="ru-RU" dirty="0" smtClean="0"/>
              <a:t>      </a:t>
            </a:r>
            <a:r>
              <a:rPr lang="en-US" dirty="0" smtClean="0"/>
              <a:t>String </a:t>
            </a:r>
            <a:r>
              <a:rPr lang="en-US" dirty="0" err="1" smtClean="0"/>
              <a:t>helloString</a:t>
            </a:r>
            <a:r>
              <a:rPr lang="en-US" dirty="0" smtClean="0"/>
              <a:t> = new String(</a:t>
            </a:r>
            <a:r>
              <a:rPr lang="en-US" dirty="0" err="1" smtClean="0"/>
              <a:t>helloArray</a:t>
            </a:r>
            <a:r>
              <a:rPr lang="en-US" dirty="0" smtClean="0"/>
              <a:t>);</a:t>
            </a:r>
          </a:p>
          <a:p>
            <a:pPr marL="514350" indent="-51435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652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7667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Загрузка </a:t>
            </a:r>
            <a:r>
              <a:rPr lang="en-US" sz="2000" b="1" dirty="0">
                <a:solidFill>
                  <a:srgbClr val="773FA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IDE Eclipse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000"/>
          <a:stretch>
            <a:fillRect/>
          </a:stretch>
        </p:blipFill>
        <p:spPr>
          <a:xfrm>
            <a:off x="0" y="0"/>
            <a:ext cx="9144000" cy="304800"/>
          </a:xfrm>
          <a:prstGeom prst="rect">
            <a:avLst/>
          </a:prstGeom>
        </p:spPr>
      </p:pic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251520" y="980728"/>
            <a:ext cx="8676456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13564" y="1268760"/>
            <a:ext cx="860690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sz="2400" b="1" dirty="0"/>
              <a:t>Офиц. сайт системы</a:t>
            </a:r>
            <a:r>
              <a:rPr lang="en-US" dirty="0"/>
              <a:t>: </a:t>
            </a:r>
            <a:r>
              <a:rPr lang="en-US" sz="2000" dirty="0"/>
              <a:t>http://www.eclipse.org/downloads/eclipse-packages/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8366" t="67617" r="31391" b="18356"/>
          <a:stretch>
            <a:fillRect/>
          </a:stretch>
        </p:blipFill>
        <p:spPr bwMode="auto">
          <a:xfrm>
            <a:off x="36883" y="2204864"/>
            <a:ext cx="8891093" cy="165618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Параметры</a:t>
            </a:r>
            <a:r>
              <a:rPr lang="en-US" dirty="0" smtClean="0"/>
              <a:t> </a:t>
            </a:r>
            <a:r>
              <a:rPr lang="en-US" b="1" dirty="0" smtClean="0"/>
              <a:t>new</a:t>
            </a:r>
            <a:r>
              <a:rPr lang="ru-RU" b="1" dirty="0" smtClean="0"/>
              <a:t> </a:t>
            </a:r>
            <a:r>
              <a:rPr lang="en-US" b="1" dirty="0" smtClean="0"/>
              <a:t>String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514350" indent="-514350">
              <a:buNone/>
            </a:pPr>
            <a:r>
              <a:rPr lang="en-US" b="1" dirty="0" smtClean="0"/>
              <a:t>new String </a:t>
            </a:r>
            <a:r>
              <a:rPr lang="ru-RU" dirty="0" smtClean="0"/>
              <a:t>может принимать 3 параметра</a:t>
            </a:r>
            <a:r>
              <a:rPr lang="en-US" dirty="0" smtClean="0"/>
              <a:t>:</a:t>
            </a:r>
          </a:p>
          <a:p>
            <a:pPr marL="514350" indent="-514350">
              <a:buNone/>
            </a:pPr>
            <a:r>
              <a:rPr lang="en-US" sz="2400" dirty="0" smtClean="0"/>
              <a:t>String(char chars[], 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ru-RU" sz="2400" dirty="0" err="1" smtClean="0"/>
              <a:t>начальныйИндекс</a:t>
            </a:r>
            <a:r>
              <a:rPr lang="ru-RU" sz="2400" dirty="0" smtClean="0"/>
              <a:t>, 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ru-RU" sz="2400" dirty="0" err="1" smtClean="0"/>
              <a:t>числоСимволов</a:t>
            </a:r>
            <a:r>
              <a:rPr lang="ru-RU" sz="2400" dirty="0" smtClean="0"/>
              <a:t>); </a:t>
            </a:r>
            <a:endParaRPr lang="en-US" sz="2400" dirty="0" smtClean="0"/>
          </a:p>
          <a:p>
            <a:pPr marL="514350" indent="-514350">
              <a:buNone/>
            </a:pPr>
            <a:r>
              <a:rPr lang="ru-RU" b="1" dirty="0" smtClean="0"/>
              <a:t>Пример</a:t>
            </a:r>
            <a:r>
              <a:rPr lang="en-US" dirty="0" smtClean="0"/>
              <a:t>:</a:t>
            </a:r>
          </a:p>
          <a:p>
            <a:pPr marL="514350" indent="-514350">
              <a:buNone/>
            </a:pPr>
            <a:r>
              <a:rPr lang="en-US" dirty="0" smtClean="0"/>
              <a:t>	char chars[] = { 'a', 'b', '</a:t>
            </a:r>
            <a:r>
              <a:rPr lang="ru-RU" dirty="0" smtClean="0"/>
              <a:t>с', '</a:t>
            </a:r>
            <a:r>
              <a:rPr lang="en-US" dirty="0" smtClean="0"/>
              <a:t>d', 'e', 'f' };</a:t>
            </a:r>
          </a:p>
          <a:p>
            <a:pPr marL="514350" indent="-514350">
              <a:buNone/>
            </a:pPr>
            <a:r>
              <a:rPr lang="en-US" dirty="0" smtClean="0"/>
              <a:t> 	String s = new String(chars,2,3); </a:t>
            </a:r>
            <a:r>
              <a:rPr lang="en-US" dirty="0" err="1" smtClean="0"/>
              <a:t>System.out.println</a:t>
            </a:r>
            <a:r>
              <a:rPr lang="en-US" dirty="0" smtClean="0"/>
              <a:t>(s); </a:t>
            </a:r>
          </a:p>
          <a:p>
            <a:pPr marL="514350" indent="-514350">
              <a:buNone/>
            </a:pPr>
            <a:r>
              <a:rPr lang="en-US" dirty="0" smtClean="0"/>
              <a:t>		</a:t>
            </a:r>
            <a:r>
              <a:rPr lang="ru-RU" dirty="0" smtClean="0"/>
              <a:t>Этот фрагмент выведет:</a:t>
            </a:r>
            <a:r>
              <a:rPr lang="ru-RU" b="1" dirty="0" smtClean="0"/>
              <a:t> </a:t>
            </a:r>
            <a:r>
              <a:rPr lang="en-US" b="1" dirty="0" err="1" smtClean="0"/>
              <a:t>cde</a:t>
            </a:r>
            <a:r>
              <a:rPr lang="en-US" b="1" dirty="0" smtClean="0"/>
              <a:t>.</a:t>
            </a:r>
            <a:endParaRPr lang="en-US" dirty="0" smtClean="0"/>
          </a:p>
          <a:p>
            <a:pPr marL="514350" indent="-51435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8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Длина строки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Для получения количества символов в строке используется метод </a:t>
            </a:r>
            <a:r>
              <a:rPr lang="en-US" b="1" dirty="0" smtClean="0"/>
              <a:t>length</a:t>
            </a:r>
            <a:endParaRPr lang="ru-RU" b="1" dirty="0" smtClean="0"/>
          </a:p>
          <a:p>
            <a:r>
              <a:rPr lang="ru-RU" b="1" dirty="0" smtClean="0"/>
              <a:t>Пример</a:t>
            </a:r>
            <a:r>
              <a:rPr lang="en-US" b="1" dirty="0" smtClean="0"/>
              <a:t>:</a:t>
            </a:r>
          </a:p>
          <a:p>
            <a:pPr>
              <a:buNone/>
            </a:pPr>
            <a:r>
              <a:rPr lang="en-US" dirty="0" smtClean="0"/>
              <a:t>	String </a:t>
            </a:r>
            <a:r>
              <a:rPr lang="en-US" dirty="0" err="1" smtClean="0"/>
              <a:t>str</a:t>
            </a:r>
            <a:r>
              <a:rPr lang="en-US" dirty="0" smtClean="0"/>
              <a:t>= "Hello world";</a:t>
            </a:r>
          </a:p>
          <a:p>
            <a:pPr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len</a:t>
            </a:r>
            <a:r>
              <a:rPr lang="en-US" b="1" dirty="0" smtClean="0"/>
              <a:t> = </a:t>
            </a:r>
            <a:r>
              <a:rPr lang="en-US" b="1" dirty="0" err="1" smtClean="0"/>
              <a:t>str.length</a:t>
            </a:r>
            <a:r>
              <a:rPr lang="en-US" b="1" dirty="0" smtClean="0"/>
              <a:t>();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382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5407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ru-RU" dirty="0" smtClean="0"/>
              <a:t>Написать программу, которая перед словом и в конце слова выводит столько звездочек, сколько букв в этом слове. </a:t>
            </a:r>
            <a:r>
              <a:rPr lang="ru-RU" sz="2400" u="sng" dirty="0" smtClean="0"/>
              <a:t>(код звездочки  2605</a:t>
            </a:r>
            <a:r>
              <a:rPr lang="ru-RU" sz="2400" dirty="0" smtClean="0"/>
              <a:t>)</a:t>
            </a:r>
          </a:p>
          <a:p>
            <a:pPr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738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Конкатенация строк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1) </a:t>
            </a:r>
            <a:r>
              <a:rPr lang="en-US" dirty="0" smtClean="0"/>
              <a:t>String str1= "Hello";</a:t>
            </a:r>
          </a:p>
          <a:p>
            <a:pPr>
              <a:buNone/>
            </a:pPr>
            <a:r>
              <a:rPr lang="ru-RU" dirty="0" smtClean="0"/>
              <a:t>	     </a:t>
            </a:r>
            <a:r>
              <a:rPr lang="en-US" dirty="0" smtClean="0"/>
              <a:t>String str2= " world";</a:t>
            </a:r>
          </a:p>
          <a:p>
            <a:pPr>
              <a:buNone/>
            </a:pPr>
            <a:r>
              <a:rPr lang="ru-RU" dirty="0" smtClean="0"/>
              <a:t>	     </a:t>
            </a:r>
            <a:r>
              <a:rPr lang="en-US" dirty="0" err="1" smtClean="0"/>
              <a:t>System.</a:t>
            </a:r>
            <a:r>
              <a:rPr lang="en-US" i="1" dirty="0" err="1" smtClean="0"/>
              <a:t>out.println</a:t>
            </a:r>
            <a:r>
              <a:rPr lang="en-US" i="1" dirty="0" smtClean="0"/>
              <a:t>(</a:t>
            </a:r>
            <a:r>
              <a:rPr lang="en-US" b="1" i="1" dirty="0" smtClean="0"/>
              <a:t>str1.concat(str2)</a:t>
            </a:r>
            <a:r>
              <a:rPr lang="en-US" i="1" dirty="0" smtClean="0"/>
              <a:t>);</a:t>
            </a:r>
            <a:endParaRPr lang="ru-RU" i="1" dirty="0" smtClean="0"/>
          </a:p>
          <a:p>
            <a:endParaRPr lang="ru-RU" i="1" dirty="0" smtClean="0"/>
          </a:p>
          <a:p>
            <a:r>
              <a:rPr lang="ru-RU" dirty="0" smtClean="0"/>
              <a:t>2)  </a:t>
            </a:r>
            <a:r>
              <a:rPr lang="en-US" dirty="0" smtClean="0"/>
              <a:t>String </a:t>
            </a:r>
            <a:r>
              <a:rPr lang="en-US" dirty="0" err="1" smtClean="0"/>
              <a:t>str</a:t>
            </a:r>
            <a:r>
              <a:rPr lang="en-US" dirty="0" smtClean="0"/>
              <a:t> = "Hello," </a:t>
            </a:r>
            <a:r>
              <a:rPr lang="en-US" b="1" dirty="0" smtClean="0"/>
              <a:t>+</a:t>
            </a:r>
            <a:r>
              <a:rPr lang="en-US" dirty="0" smtClean="0"/>
              <a:t> " world" </a:t>
            </a:r>
            <a:r>
              <a:rPr lang="en-US" b="1" dirty="0" smtClean="0"/>
              <a:t>+</a:t>
            </a:r>
            <a:r>
              <a:rPr lang="en-US" dirty="0" smtClean="0"/>
              <a:t> "!“;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7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Получение символа в строке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ru-RU" sz="2800" dirty="0" smtClean="0"/>
              <a:t>Вы можете получить символ, находящийся на определенной позиции в строке, вызвав метод </a:t>
            </a:r>
            <a:r>
              <a:rPr lang="ru-RU" sz="2800" b="1" dirty="0" err="1" smtClean="0"/>
              <a:t>charAt</a:t>
            </a:r>
            <a:r>
              <a:rPr lang="ru-RU" sz="2800" b="1" dirty="0" smtClean="0"/>
              <a:t>()</a:t>
            </a:r>
            <a:r>
              <a:rPr lang="ru-RU" sz="2800" dirty="0" smtClean="0"/>
              <a:t>. Индекс первого символа в строке — </a:t>
            </a:r>
            <a:r>
              <a:rPr lang="ru-RU" sz="2800" b="1" dirty="0" smtClean="0"/>
              <a:t>0</a:t>
            </a:r>
            <a:r>
              <a:rPr lang="ru-RU" sz="2800" dirty="0" smtClean="0"/>
              <a:t>, последнего - </a:t>
            </a:r>
            <a:r>
              <a:rPr lang="ru-RU" sz="2800" b="1" dirty="0" err="1" smtClean="0"/>
              <a:t>length</a:t>
            </a:r>
            <a:r>
              <a:rPr lang="ru-RU" sz="2800" b="1" dirty="0" smtClean="0"/>
              <a:t>()-1</a:t>
            </a:r>
            <a:r>
              <a:rPr lang="ru-RU" sz="2800" dirty="0" smtClean="0"/>
              <a:t>. Следующий код возвращает 9 символ строки.</a:t>
            </a:r>
          </a:p>
          <a:p>
            <a:r>
              <a:rPr lang="ru-RU" sz="2800" b="1" dirty="0" smtClean="0"/>
              <a:t>Пример</a:t>
            </a:r>
            <a:r>
              <a:rPr lang="en-US" sz="2800" b="1" dirty="0" smtClean="0"/>
              <a:t>:</a:t>
            </a:r>
            <a:endParaRPr lang="ru-RU" sz="2800" b="1" dirty="0" smtClean="0"/>
          </a:p>
          <a:p>
            <a:pPr fontAlgn="base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String </a:t>
            </a:r>
            <a:r>
              <a:rPr lang="en-US" sz="2800" dirty="0" err="1" smtClean="0">
                <a:solidFill>
                  <a:srgbClr val="FF0000"/>
                </a:solidFill>
              </a:rPr>
              <a:t>anotherPalindrome</a:t>
            </a:r>
            <a:r>
              <a:rPr lang="en-US" sz="2800" dirty="0" smtClean="0">
                <a:solidFill>
                  <a:srgbClr val="FF0000"/>
                </a:solidFill>
              </a:rPr>
              <a:t> = "Niagara. O roar again!";</a:t>
            </a:r>
          </a:p>
          <a:p>
            <a:pPr fontAlgn="base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	char </a:t>
            </a:r>
            <a:r>
              <a:rPr lang="en-US" sz="2800" dirty="0" err="1" smtClean="0">
                <a:solidFill>
                  <a:srgbClr val="FF0000"/>
                </a:solidFill>
              </a:rPr>
              <a:t>aChar</a:t>
            </a:r>
            <a:r>
              <a:rPr lang="en-US" sz="2800" dirty="0" smtClean="0">
                <a:solidFill>
                  <a:srgbClr val="FF0000"/>
                </a:solidFill>
              </a:rPr>
              <a:t> = </a:t>
            </a:r>
            <a:r>
              <a:rPr lang="en-US" sz="2800" dirty="0" err="1" smtClean="0">
                <a:solidFill>
                  <a:srgbClr val="FF0000"/>
                </a:solidFill>
              </a:rPr>
              <a:t>anotherPalindrome.charAt</a:t>
            </a:r>
            <a:r>
              <a:rPr lang="en-US" sz="2800" dirty="0" smtClean="0">
                <a:solidFill>
                  <a:srgbClr val="FF0000"/>
                </a:solidFill>
              </a:rPr>
              <a:t>(9);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7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Получение подстрок</a:t>
            </a:r>
            <a:endParaRPr lang="ru-RU" b="1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4865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509120"/>
            <a:ext cx="7096125" cy="20193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72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b="1" dirty="0" smtClean="0"/>
              <a:t>Другие методы для управления строками</a:t>
            </a:r>
            <a:endParaRPr lang="ru-RU" sz="3200" b="1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132856"/>
            <a:ext cx="7315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01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Вывести массив, состоящий из цветов радуги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в обратном порядке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161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Строковый тип данных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226084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ru-RU" dirty="0" smtClean="0"/>
              <a:t>В </a:t>
            </a:r>
            <a:r>
              <a:rPr lang="ru-RU" dirty="0" smtClean="0">
                <a:hlinkClick r:id="rId2" tooltip="Программирование"/>
              </a:rPr>
              <a:t>программировании</a:t>
            </a:r>
            <a:r>
              <a:rPr lang="ru-RU" dirty="0" smtClean="0"/>
              <a:t>, </a:t>
            </a:r>
            <a:r>
              <a:rPr lang="ru-RU" b="1" dirty="0" smtClean="0"/>
              <a:t>строковый тип</a:t>
            </a:r>
            <a:r>
              <a:rPr lang="ru-RU" dirty="0" smtClean="0"/>
              <a:t> (</a:t>
            </a:r>
            <a:r>
              <a:rPr lang="ru-RU" dirty="0" smtClean="0">
                <a:hlinkClick r:id="rId3" tooltip="Английский язык"/>
              </a:rPr>
              <a:t>англ.</a:t>
            </a:r>
            <a:r>
              <a:rPr lang="ru-RU" dirty="0" smtClean="0"/>
              <a:t> </a:t>
            </a:r>
            <a:r>
              <a:rPr lang="ru-RU" i="1" dirty="0" err="1" smtClean="0"/>
              <a:t>string</a:t>
            </a:r>
            <a:r>
              <a:rPr lang="ru-RU" dirty="0" smtClean="0"/>
              <a:t> «нить, вереница») — </a:t>
            </a:r>
            <a:r>
              <a:rPr lang="ru-RU" dirty="0" smtClean="0">
                <a:hlinkClick r:id="rId4" tooltip="Типизация данных"/>
              </a:rPr>
              <a:t>тип данных</a:t>
            </a:r>
            <a:r>
              <a:rPr lang="ru-RU" dirty="0" smtClean="0"/>
              <a:t>, значениями которого является произвольная последовательность символов.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8487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 smtClean="0"/>
              <a:t>Инициализация строк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String greeting = "Hello world!";</a:t>
            </a:r>
            <a:endParaRPr lang="ru-RU" dirty="0" smtClean="0"/>
          </a:p>
          <a:p>
            <a:pPr fontAlgn="base">
              <a:buNone/>
            </a:pPr>
            <a:r>
              <a:rPr lang="ru-RU" dirty="0" smtClean="0"/>
              <a:t>2)  </a:t>
            </a:r>
            <a:r>
              <a:rPr lang="en-US" dirty="0" smtClean="0"/>
              <a:t>char[] </a:t>
            </a:r>
            <a:r>
              <a:rPr lang="en-US" dirty="0" err="1" smtClean="0"/>
              <a:t>helloArray</a:t>
            </a:r>
            <a:r>
              <a:rPr lang="en-US" dirty="0" smtClean="0"/>
              <a:t> = { 'h', 'e', 'l', 'l', 'o', '.' };</a:t>
            </a:r>
          </a:p>
          <a:p>
            <a:pPr fontAlgn="base">
              <a:buNone/>
            </a:pPr>
            <a:r>
              <a:rPr lang="ru-RU" dirty="0" smtClean="0"/>
              <a:t>      </a:t>
            </a:r>
            <a:r>
              <a:rPr lang="en-US" dirty="0" smtClean="0"/>
              <a:t>String </a:t>
            </a:r>
            <a:r>
              <a:rPr lang="en-US" dirty="0" err="1" smtClean="0"/>
              <a:t>helloString</a:t>
            </a:r>
            <a:r>
              <a:rPr lang="en-US" dirty="0" smtClean="0"/>
              <a:t> = new String(</a:t>
            </a:r>
            <a:r>
              <a:rPr lang="en-US" dirty="0" err="1" smtClean="0"/>
              <a:t>helloArray</a:t>
            </a:r>
            <a:r>
              <a:rPr lang="en-US" dirty="0" smtClean="0"/>
              <a:t>);</a:t>
            </a:r>
          </a:p>
          <a:p>
            <a:pPr marL="514350" indent="-51435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0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2994</Words>
  <Application>Microsoft Office PowerPoint</Application>
  <PresentationFormat>Экран (4:3)</PresentationFormat>
  <Paragraphs>569</Paragraphs>
  <Slides>130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130</vt:i4>
      </vt:variant>
    </vt:vector>
  </HeadingPairs>
  <TitlesOfParts>
    <vt:vector size="138" baseType="lpstr">
      <vt:lpstr>Arial</vt:lpstr>
      <vt:lpstr>Calibri</vt:lpstr>
      <vt:lpstr>Consolas</vt:lpstr>
      <vt:lpstr>Courier New</vt:lpstr>
      <vt:lpstr>Lucida Grande</vt:lpstr>
      <vt:lpstr>Times New Roman</vt:lpstr>
      <vt:lpstr>Verdana</vt:lpstr>
      <vt:lpstr>Тема Office</vt:lpstr>
      <vt:lpstr> Урок №1   Тема: Программирование в среде Java    Герасименко Сергей Валерьевич  09 марта 2022 г.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Практика-1</vt:lpstr>
      <vt:lpstr>Практика-2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Практика</vt:lpstr>
      <vt:lpstr>Презентация PowerPoint</vt:lpstr>
      <vt:lpstr>Презентация PowerPoint</vt:lpstr>
      <vt:lpstr>Формула определения диапазанов допустимых значений для случайных чисел</vt:lpstr>
      <vt:lpstr>Практические примеры</vt:lpstr>
      <vt:lpstr>Практика</vt:lpstr>
      <vt:lpstr>Практические примеры</vt:lpstr>
      <vt:lpstr>Практика-3</vt:lpstr>
      <vt:lpstr>Считывание с консоли</vt:lpstr>
      <vt:lpstr>Основные методы класса Scanner</vt:lpstr>
      <vt:lpstr>Практические примеры</vt:lpstr>
      <vt:lpstr>Определение цикла</vt:lpstr>
      <vt:lpstr>Определение цикла с предусловием</vt:lpstr>
      <vt:lpstr>Блок-схема цикла с предусловием</vt:lpstr>
      <vt:lpstr>Цикл While</vt:lpstr>
      <vt:lpstr>Практика-2</vt:lpstr>
      <vt:lpstr>Определение цикла с постусловием</vt:lpstr>
      <vt:lpstr>Блок-схема цикла с постусловием</vt:lpstr>
      <vt:lpstr>Цикл do-while</vt:lpstr>
      <vt:lpstr>Пример использования цикла  do-while</vt:lpstr>
      <vt:lpstr>Цикл со счетчиком</vt:lpstr>
      <vt:lpstr>Описание цикла for</vt:lpstr>
      <vt:lpstr>Сравнение циклов while и for</vt:lpstr>
      <vt:lpstr>Практика</vt:lpstr>
      <vt:lpstr>Использование оператора continue</vt:lpstr>
      <vt:lpstr>Запуск программ, написанных на  Java в режиме командной строки</vt:lpstr>
      <vt:lpstr>Настройка переменных окружения</vt:lpstr>
      <vt:lpstr>Практика-2</vt:lpstr>
      <vt:lpstr>Форматирование даты</vt:lpstr>
      <vt:lpstr>Параметры SimpleDateFormat </vt:lpstr>
      <vt:lpstr>Определение массива</vt:lpstr>
      <vt:lpstr>Размерность массива</vt:lpstr>
      <vt:lpstr>Инициализация массива в JAVA</vt:lpstr>
      <vt:lpstr>Примеры инициализации массивов</vt:lpstr>
      <vt:lpstr>Создание массива в Java</vt:lpstr>
      <vt:lpstr>Пример создания массивов</vt:lpstr>
      <vt:lpstr>Практическое задание -2 </vt:lpstr>
      <vt:lpstr>Длина массива</vt:lpstr>
      <vt:lpstr>Вывод на экран элементов массива</vt:lpstr>
      <vt:lpstr>Практика-3</vt:lpstr>
      <vt:lpstr>Практика</vt:lpstr>
      <vt:lpstr>Заполнение массива пользователем</vt:lpstr>
      <vt:lpstr>Практика</vt:lpstr>
      <vt:lpstr>Практика</vt:lpstr>
      <vt:lpstr>Массив массивов (n-мерные массивы)</vt:lpstr>
      <vt:lpstr>Инициализация двумерного массива</vt:lpstr>
      <vt:lpstr>Практика</vt:lpstr>
      <vt:lpstr>Оператор return</vt:lpstr>
      <vt:lpstr>Основные методы класса Arrays</vt:lpstr>
      <vt:lpstr>Пример использования класса Arrays</vt:lpstr>
      <vt:lpstr>Определение Юникода</vt:lpstr>
      <vt:lpstr>Символьный тип данных</vt:lpstr>
      <vt:lpstr>Строковый тип данных</vt:lpstr>
      <vt:lpstr>Инициализация строк</vt:lpstr>
      <vt:lpstr>Параметры new String</vt:lpstr>
      <vt:lpstr>Длина строки</vt:lpstr>
      <vt:lpstr>Практика</vt:lpstr>
      <vt:lpstr>Конкатенация строк</vt:lpstr>
      <vt:lpstr>Получение символа в строке</vt:lpstr>
      <vt:lpstr>Получение подстрок</vt:lpstr>
      <vt:lpstr>Другие методы для управления строками</vt:lpstr>
      <vt:lpstr>Практика</vt:lpstr>
      <vt:lpstr>Строковый тип данных</vt:lpstr>
      <vt:lpstr>Инициализация строк</vt:lpstr>
      <vt:lpstr>Параметры new String</vt:lpstr>
      <vt:lpstr>Длина строки</vt:lpstr>
      <vt:lpstr>Практика-1</vt:lpstr>
      <vt:lpstr>Конкатенация строк</vt:lpstr>
      <vt:lpstr>Получение символа в строке</vt:lpstr>
      <vt:lpstr>Получение подстрок</vt:lpstr>
      <vt:lpstr>Другие методы для управления строками</vt:lpstr>
      <vt:lpstr>Преобразование строки в массив символов</vt:lpstr>
      <vt:lpstr>Практика-3</vt:lpstr>
      <vt:lpstr>Поиск символов и подстрок</vt:lpstr>
      <vt:lpstr>Примеры использования методов поиска подстроки в строке</vt:lpstr>
      <vt:lpstr>Практика-4</vt:lpstr>
      <vt:lpstr>Замена символов и подстрок</vt:lpstr>
      <vt:lpstr>Практика-3</vt:lpstr>
      <vt:lpstr>Практика-5</vt:lpstr>
      <vt:lpstr>Классы оболочки</vt:lpstr>
      <vt:lpstr>Будет ли отработан данный код?</vt:lpstr>
      <vt:lpstr>Преобразование числа в строку</vt:lpstr>
      <vt:lpstr>Практика-2</vt:lpstr>
      <vt:lpstr>Презентация PowerPoint</vt:lpstr>
      <vt:lpstr>Объектно-ориентированное программирование</vt:lpstr>
      <vt:lpstr>Словарь ООП</vt:lpstr>
      <vt:lpstr>Основы ООП</vt:lpstr>
      <vt:lpstr>Принцип наследования в ООП</vt:lpstr>
      <vt:lpstr>Полиморфизм</vt:lpstr>
      <vt:lpstr>Инкапсуляция</vt:lpstr>
      <vt:lpstr>Общая форма записи класса</vt:lpstr>
      <vt:lpstr>Создание объекта</vt:lpstr>
      <vt:lpstr>Презентация PowerPoint</vt:lpstr>
      <vt:lpstr>Возвращение из метода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Java-1</dc:title>
  <dc:creator>user</dc:creator>
  <cp:lastModifiedBy>Сергей Герасименко</cp:lastModifiedBy>
  <cp:revision>481</cp:revision>
  <dcterms:created xsi:type="dcterms:W3CDTF">2013-08-07T14:23:10Z</dcterms:created>
  <dcterms:modified xsi:type="dcterms:W3CDTF">2022-03-09T13:03:20Z</dcterms:modified>
</cp:coreProperties>
</file>